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38" r:id="rId1"/>
  </p:sldMasterIdLst>
  <p:notesMasterIdLst>
    <p:notesMasterId r:id="rId23"/>
  </p:notesMasterIdLst>
  <p:handoutMasterIdLst>
    <p:handoutMasterId r:id="rId24"/>
  </p:handoutMasterIdLst>
  <p:sldIdLst>
    <p:sldId id="256" r:id="rId2"/>
    <p:sldId id="566" r:id="rId3"/>
    <p:sldId id="562" r:id="rId4"/>
    <p:sldId id="533" r:id="rId5"/>
    <p:sldId id="538" r:id="rId6"/>
    <p:sldId id="539" r:id="rId7"/>
    <p:sldId id="558" r:id="rId8"/>
    <p:sldId id="535" r:id="rId9"/>
    <p:sldId id="540" r:id="rId10"/>
    <p:sldId id="545" r:id="rId11"/>
    <p:sldId id="536" r:id="rId12"/>
    <p:sldId id="563" r:id="rId13"/>
    <p:sldId id="564" r:id="rId14"/>
    <p:sldId id="565" r:id="rId15"/>
    <p:sldId id="559" r:id="rId16"/>
    <p:sldId id="560" r:id="rId17"/>
    <p:sldId id="554" r:id="rId18"/>
    <p:sldId id="556" r:id="rId19"/>
    <p:sldId id="555" r:id="rId20"/>
    <p:sldId id="537" r:id="rId21"/>
    <p:sldId id="567" r:id="rId22"/>
  </p:sldIdLst>
  <p:sldSz cx="12192000" cy="6858000"/>
  <p:notesSz cx="7315200" cy="9601200"/>
  <p:embeddedFontLst>
    <p:embeddedFont>
      <p:font typeface="Candara" panose="020E0502030303020204" pitchFamily="34" charset="0"/>
      <p:regular r:id="rId25"/>
      <p:bold r:id="rId26"/>
      <p:italic r:id="rId27"/>
      <p:boldItalic r:id="rId28"/>
    </p:embeddedFont>
    <p:embeddedFont>
      <p:font typeface="Century Gothic" panose="020B0502020202020204" pitchFamily="34" charset="0"/>
      <p:regular r:id="rId29"/>
      <p:bold r:id="rId30"/>
      <p:italic r:id="rId31"/>
      <p:boldItalic r:id="rId32"/>
    </p:embeddedFont>
  </p:embeddedFontLst>
  <p:defaultTextStyle>
    <a:defPPr>
      <a:defRPr lang="en-US"/>
    </a:defPPr>
    <a:lvl1pPr algn="l" rtl="0" eaLnBrk="0" fontAlgn="base" hangingPunct="0">
      <a:spcBef>
        <a:spcPct val="0"/>
      </a:spcBef>
      <a:spcAft>
        <a:spcPct val="0"/>
      </a:spcAft>
      <a:defRPr sz="2800" b="1"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800" b="1"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800" b="1"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800" b="1"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800" b="1" kern="1200">
        <a:solidFill>
          <a:schemeClr val="tx1"/>
        </a:solidFill>
        <a:latin typeface="Times New Roman" pitchFamily="18" charset="0"/>
        <a:ea typeface="+mn-ea"/>
        <a:cs typeface="+mn-cs"/>
      </a:defRPr>
    </a:lvl5pPr>
    <a:lvl6pPr marL="2286000" algn="l" defTabSz="914400" rtl="0" eaLnBrk="1" latinLnBrk="0" hangingPunct="1">
      <a:defRPr sz="2800" b="1" kern="1200">
        <a:solidFill>
          <a:schemeClr val="tx1"/>
        </a:solidFill>
        <a:latin typeface="Times New Roman" pitchFamily="18" charset="0"/>
        <a:ea typeface="+mn-ea"/>
        <a:cs typeface="+mn-cs"/>
      </a:defRPr>
    </a:lvl6pPr>
    <a:lvl7pPr marL="2743200" algn="l" defTabSz="914400" rtl="0" eaLnBrk="1" latinLnBrk="0" hangingPunct="1">
      <a:defRPr sz="2800" b="1" kern="1200">
        <a:solidFill>
          <a:schemeClr val="tx1"/>
        </a:solidFill>
        <a:latin typeface="Times New Roman" pitchFamily="18" charset="0"/>
        <a:ea typeface="+mn-ea"/>
        <a:cs typeface="+mn-cs"/>
      </a:defRPr>
    </a:lvl7pPr>
    <a:lvl8pPr marL="3200400" algn="l" defTabSz="914400" rtl="0" eaLnBrk="1" latinLnBrk="0" hangingPunct="1">
      <a:defRPr sz="2800" b="1" kern="1200">
        <a:solidFill>
          <a:schemeClr val="tx1"/>
        </a:solidFill>
        <a:latin typeface="Times New Roman" pitchFamily="18" charset="0"/>
        <a:ea typeface="+mn-ea"/>
        <a:cs typeface="+mn-cs"/>
      </a:defRPr>
    </a:lvl8pPr>
    <a:lvl9pPr marL="3657600" algn="l" defTabSz="914400" rtl="0" eaLnBrk="1" latinLnBrk="0" hangingPunct="1">
      <a:defRPr sz="2800" b="1"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17FFF"/>
    <a:srgbClr val="217D21"/>
    <a:srgbClr val="000000"/>
    <a:srgbClr val="BEF6E3"/>
    <a:srgbClr val="080808"/>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84488" autoAdjust="0"/>
  </p:normalViewPr>
  <p:slideViewPr>
    <p:cSldViewPr snapToGrid="0">
      <p:cViewPr varScale="1">
        <p:scale>
          <a:sx n="69" d="100"/>
          <a:sy n="69" d="100"/>
        </p:scale>
        <p:origin x="54" y="888"/>
      </p:cViewPr>
      <p:guideLst>
        <p:guide orient="horz" pos="2160"/>
        <p:guide pos="2880"/>
      </p:guideLst>
    </p:cSldViewPr>
  </p:slideViewPr>
  <p:outlineViewPr>
    <p:cViewPr>
      <p:scale>
        <a:sx n="33" d="100"/>
        <a:sy n="33" d="100"/>
      </p:scale>
      <p:origin x="0" y="21024"/>
    </p:cViewPr>
  </p:outlineViewPr>
  <p:notesTextViewPr>
    <p:cViewPr>
      <p:scale>
        <a:sx n="3" d="2"/>
        <a:sy n="3" d="2"/>
      </p:scale>
      <p:origin x="0" y="0"/>
    </p:cViewPr>
  </p:notesTextViewPr>
  <p:sorterViewPr>
    <p:cViewPr varScale="1">
      <p:scale>
        <a:sx n="100" d="100"/>
        <a:sy n="100" d="100"/>
      </p:scale>
      <p:origin x="0" y="-2676"/>
    </p:cViewPr>
  </p:sorterViewPr>
  <p:notesViewPr>
    <p:cSldViewPr snapToGrid="0">
      <p:cViewPr varScale="1">
        <p:scale>
          <a:sx n="79" d="100"/>
          <a:sy n="79" d="100"/>
        </p:scale>
        <p:origin x="-1200" y="-84"/>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32"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4.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heme" Target="theme/theme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3666"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eaLnBrk="1" hangingPunct="1">
              <a:defRPr sz="1300" b="0">
                <a:latin typeface="Arial" pitchFamily="34" charset="0"/>
              </a:defRPr>
            </a:lvl1pPr>
          </a:lstStyle>
          <a:p>
            <a:endParaRPr lang="en-US"/>
          </a:p>
        </p:txBody>
      </p:sp>
      <p:sp>
        <p:nvSpPr>
          <p:cNvPr id="113667" name="Rectangle 3"/>
          <p:cNvSpPr>
            <a:spLocks noGrp="1" noChangeArrowheads="1"/>
          </p:cNvSpPr>
          <p:nvPr>
            <p:ph type="dt" sz="quarter" idx="1"/>
          </p:nvPr>
        </p:nvSpPr>
        <p:spPr bwMode="auto">
          <a:xfrm>
            <a:off x="4143375"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eaLnBrk="1" hangingPunct="1">
              <a:defRPr sz="1300" b="0">
                <a:latin typeface="Arial" pitchFamily="34" charset="0"/>
              </a:defRPr>
            </a:lvl1pPr>
          </a:lstStyle>
          <a:p>
            <a:endParaRPr lang="en-US"/>
          </a:p>
        </p:txBody>
      </p:sp>
      <p:sp>
        <p:nvSpPr>
          <p:cNvPr id="113668" name="Rectangle 4"/>
          <p:cNvSpPr>
            <a:spLocks noGrp="1" noChangeArrowheads="1"/>
          </p:cNvSpPr>
          <p:nvPr>
            <p:ph type="ftr" sz="quarter" idx="2"/>
          </p:nvPr>
        </p:nvSpPr>
        <p:spPr bwMode="auto">
          <a:xfrm>
            <a:off x="-1" y="9120188"/>
            <a:ext cx="4620127"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eaLnBrk="1" hangingPunct="1">
              <a:defRPr sz="1300" b="0">
                <a:latin typeface="Arial" pitchFamily="34" charset="0"/>
              </a:defRPr>
            </a:lvl1pPr>
          </a:lstStyle>
          <a:p>
            <a:r>
              <a:rPr lang="en-US" dirty="0"/>
              <a:t>CEE 4540: Sustainable Municipal Drinking Water Treatment</a:t>
            </a:r>
          </a:p>
          <a:p>
            <a:r>
              <a:rPr lang="en-US" dirty="0"/>
              <a:t>Monroe Weber-Shirk</a:t>
            </a:r>
          </a:p>
        </p:txBody>
      </p:sp>
      <p:sp>
        <p:nvSpPr>
          <p:cNvPr id="113669" name="Rectangle 5"/>
          <p:cNvSpPr>
            <a:spLocks noGrp="1" noChangeArrowheads="1"/>
          </p:cNvSpPr>
          <p:nvPr>
            <p:ph type="sldNum" sz="quarter" idx="3"/>
          </p:nvPr>
        </p:nvSpPr>
        <p:spPr bwMode="auto">
          <a:xfrm>
            <a:off x="4143375"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eaLnBrk="1" hangingPunct="1">
              <a:defRPr sz="1300" b="0">
                <a:latin typeface="Arial" pitchFamily="34" charset="0"/>
              </a:defRPr>
            </a:lvl1pPr>
          </a:lstStyle>
          <a:p>
            <a:fld id="{6E9A0431-2C4E-40E7-A0E7-A26E21DBBEF5}" type="slidenum">
              <a:rPr lang="en-US"/>
              <a:pPr/>
              <a:t>‹#›</a:t>
            </a:fld>
            <a:endParaRPr lang="en-US"/>
          </a:p>
        </p:txBody>
      </p:sp>
    </p:spTree>
    <p:extLst>
      <p:ext uri="{BB962C8B-B14F-4D97-AF65-F5344CB8AC3E}">
        <p14:creationId xmlns:p14="http://schemas.microsoft.com/office/powerpoint/2010/main" val="391437367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jpg>
</file>

<file path=ppt/media/image5.gif>
</file>

<file path=ppt/media/image6.gif>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322"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eaLnBrk="1" hangingPunct="1">
              <a:defRPr sz="1300" b="0">
                <a:latin typeface="Arial" pitchFamily="34" charset="0"/>
              </a:defRPr>
            </a:lvl1pPr>
          </a:lstStyle>
          <a:p>
            <a:endParaRPr lang="en-US"/>
          </a:p>
        </p:txBody>
      </p:sp>
      <p:sp>
        <p:nvSpPr>
          <p:cNvPr id="56323" name="Rectangle 3"/>
          <p:cNvSpPr>
            <a:spLocks noGrp="1" noChangeArrowheads="1"/>
          </p:cNvSpPr>
          <p:nvPr>
            <p:ph type="dt" idx="1"/>
          </p:nvPr>
        </p:nvSpPr>
        <p:spPr bwMode="auto">
          <a:xfrm>
            <a:off x="4143375"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eaLnBrk="1" hangingPunct="1">
              <a:defRPr sz="1300" b="0">
                <a:latin typeface="Arial" pitchFamily="34" charset="0"/>
              </a:defRPr>
            </a:lvl1pPr>
          </a:lstStyle>
          <a:p>
            <a:endParaRPr lang="en-US"/>
          </a:p>
        </p:txBody>
      </p:sp>
      <p:sp>
        <p:nvSpPr>
          <p:cNvPr id="56324"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a:effectLst/>
        </p:spPr>
      </p:sp>
      <p:sp>
        <p:nvSpPr>
          <p:cNvPr id="56325" name="Rectangle 5"/>
          <p:cNvSpPr>
            <a:spLocks noGrp="1" noChangeArrowheads="1"/>
          </p:cNvSpPr>
          <p:nvPr>
            <p:ph type="body" sz="quarter" idx="3"/>
          </p:nvPr>
        </p:nvSpPr>
        <p:spPr bwMode="auto">
          <a:xfrm>
            <a:off x="731838" y="4560888"/>
            <a:ext cx="5851525" cy="4319587"/>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6326" name="Rectangle 6"/>
          <p:cNvSpPr>
            <a:spLocks noGrp="1" noChangeArrowheads="1"/>
          </p:cNvSpPr>
          <p:nvPr>
            <p:ph type="ftr" sz="quarter" idx="4"/>
          </p:nvPr>
        </p:nvSpPr>
        <p:spPr bwMode="auto">
          <a:xfrm>
            <a:off x="0"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eaLnBrk="1" hangingPunct="1">
              <a:defRPr sz="1300" b="0">
                <a:latin typeface="Arial" pitchFamily="34" charset="0"/>
              </a:defRPr>
            </a:lvl1pPr>
          </a:lstStyle>
          <a:p>
            <a:endParaRPr lang="en-US"/>
          </a:p>
        </p:txBody>
      </p:sp>
      <p:sp>
        <p:nvSpPr>
          <p:cNvPr id="56327" name="Rectangle 7"/>
          <p:cNvSpPr>
            <a:spLocks noGrp="1" noChangeArrowheads="1"/>
          </p:cNvSpPr>
          <p:nvPr>
            <p:ph type="sldNum" sz="quarter" idx="5"/>
          </p:nvPr>
        </p:nvSpPr>
        <p:spPr bwMode="auto">
          <a:xfrm>
            <a:off x="4143375"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eaLnBrk="1" hangingPunct="1">
              <a:defRPr sz="1300" b="0">
                <a:latin typeface="Arial" pitchFamily="34" charset="0"/>
              </a:defRPr>
            </a:lvl1pPr>
          </a:lstStyle>
          <a:p>
            <a:fld id="{F6B90027-AD36-416E-8B0F-CCCC7E8FF223}" type="slidenum">
              <a:rPr lang="en-US"/>
              <a:pPr/>
              <a:t>‹#›</a:t>
            </a:fld>
            <a:endParaRPr lang="en-US"/>
          </a:p>
        </p:txBody>
      </p:sp>
    </p:spTree>
    <p:extLst>
      <p:ext uri="{BB962C8B-B14F-4D97-AF65-F5344CB8AC3E}">
        <p14:creationId xmlns:p14="http://schemas.microsoft.com/office/powerpoint/2010/main" val="1223914739"/>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itchFamily="34" charset="0"/>
        <a:ea typeface="+mn-ea"/>
        <a:cs typeface="+mn-cs"/>
      </a:defRPr>
    </a:lvl1pPr>
    <a:lvl2pPr marL="457200" algn="l" rtl="0" fontAlgn="base">
      <a:spcBef>
        <a:spcPct val="30000"/>
      </a:spcBef>
      <a:spcAft>
        <a:spcPct val="0"/>
      </a:spcAft>
      <a:defRPr sz="1200" kern="1200">
        <a:solidFill>
          <a:schemeClr val="tx1"/>
        </a:solidFill>
        <a:latin typeface="Arial" pitchFamily="34" charset="0"/>
        <a:ea typeface="+mn-ea"/>
        <a:cs typeface="+mn-cs"/>
      </a:defRPr>
    </a:lvl2pPr>
    <a:lvl3pPr marL="914400" algn="l" rtl="0" fontAlgn="base">
      <a:spcBef>
        <a:spcPct val="30000"/>
      </a:spcBef>
      <a:spcAft>
        <a:spcPct val="0"/>
      </a:spcAft>
      <a:defRPr sz="1200" kern="1200">
        <a:solidFill>
          <a:schemeClr val="tx1"/>
        </a:solidFill>
        <a:latin typeface="Arial" pitchFamily="34" charset="0"/>
        <a:ea typeface="+mn-ea"/>
        <a:cs typeface="+mn-cs"/>
      </a:defRPr>
    </a:lvl3pPr>
    <a:lvl4pPr marL="1371600" algn="l" rtl="0" fontAlgn="base">
      <a:spcBef>
        <a:spcPct val="30000"/>
      </a:spcBef>
      <a:spcAft>
        <a:spcPct val="0"/>
      </a:spcAft>
      <a:defRPr sz="1200" kern="1200">
        <a:solidFill>
          <a:schemeClr val="tx1"/>
        </a:solidFill>
        <a:latin typeface="Arial" pitchFamily="34" charset="0"/>
        <a:ea typeface="+mn-ea"/>
        <a:cs typeface="+mn-cs"/>
      </a:defRPr>
    </a:lvl4pPr>
    <a:lvl5pPr marL="1828800" algn="l" rtl="0" fontAlgn="base">
      <a:spcBef>
        <a:spcPct val="30000"/>
      </a:spcBef>
      <a:spcAft>
        <a:spcPct val="0"/>
      </a:spcAft>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F296DE5-780A-45A3-881C-118FA0E86910}" type="slidenum">
              <a:rPr lang="en-US"/>
              <a:pPr/>
              <a:t>1</a:t>
            </a:fld>
            <a:endParaRPr lang="en-US"/>
          </a:p>
        </p:txBody>
      </p:sp>
      <p:sp>
        <p:nvSpPr>
          <p:cNvPr id="141314" name="Rectangle 2"/>
          <p:cNvSpPr>
            <a:spLocks noGrp="1" noRot="1" noChangeAspect="1" noChangeArrowheads="1" noTextEdit="1"/>
          </p:cNvSpPr>
          <p:nvPr>
            <p:ph type="sldImg"/>
          </p:nvPr>
        </p:nvSpPr>
        <p:spPr>
          <a:xfrm>
            <a:off x="457200" y="720725"/>
            <a:ext cx="6400800" cy="3600450"/>
          </a:xfrm>
          <a:ln/>
        </p:spPr>
      </p:sp>
      <p:sp>
        <p:nvSpPr>
          <p:cNvPr id="141315" name="Rectangle 3"/>
          <p:cNvSpPr>
            <a:spLocks noGrp="1" noChangeArrowheads="1"/>
          </p:cNvSpPr>
          <p:nvPr>
            <p:ph type="body" idx="1"/>
          </p:nvPr>
        </p:nvSpPr>
        <p:spPr/>
        <p:txBody>
          <a:bodyPr/>
          <a:lstStyle/>
          <a:p>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B90027-AD36-416E-8B0F-CCCC7E8FF223}" type="slidenum">
              <a:rPr lang="en-US" smtClean="0"/>
              <a:pPr/>
              <a:t>20</a:t>
            </a:fld>
            <a:endParaRPr lang="en-US"/>
          </a:p>
        </p:txBody>
      </p:sp>
    </p:spTree>
    <p:extLst>
      <p:ext uri="{BB962C8B-B14F-4D97-AF65-F5344CB8AC3E}">
        <p14:creationId xmlns:p14="http://schemas.microsoft.com/office/powerpoint/2010/main" val="2376459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B90027-AD36-416E-8B0F-CCCC7E8FF223}" type="slidenum">
              <a:rPr lang="en-US" smtClean="0"/>
              <a:pPr/>
              <a:t>3</a:t>
            </a:fld>
            <a:endParaRPr lang="en-US"/>
          </a:p>
        </p:txBody>
      </p:sp>
    </p:spTree>
    <p:extLst>
      <p:ext uri="{BB962C8B-B14F-4D97-AF65-F5344CB8AC3E}">
        <p14:creationId xmlns:p14="http://schemas.microsoft.com/office/powerpoint/2010/main" val="3154198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r>
              <a:rPr lang="en-US" dirty="0"/>
              <a:t>Lucinda Li, Theresa Chu, Jonathan Harris, </a:t>
            </a:r>
            <a:r>
              <a:rPr lang="en-US" dirty="0" err="1"/>
              <a:t>Mythri</a:t>
            </a:r>
            <a:r>
              <a:rPr lang="en-US" dirty="0"/>
              <a:t> </a:t>
            </a:r>
            <a:r>
              <a:rPr lang="en-US" dirty="0" err="1"/>
              <a:t>Krishnamoorthysujatha</a:t>
            </a:r>
            <a:r>
              <a:rPr lang="en-US" dirty="0"/>
              <a:t>, Rose </a:t>
            </a:r>
            <a:r>
              <a:rPr lang="en-US" dirty="0" err="1"/>
              <a:t>Linehan</a:t>
            </a:r>
            <a:r>
              <a:rPr lang="en-US" dirty="0"/>
              <a:t>, William H. </a:t>
            </a:r>
            <a:r>
              <a:rPr lang="en-US" dirty="0" err="1"/>
              <a:t>Pennock</a:t>
            </a:r>
            <a:endParaRPr lang="en-US" dirty="0"/>
          </a:p>
        </p:txBody>
      </p:sp>
      <p:sp>
        <p:nvSpPr>
          <p:cNvPr id="4" name="Slide Number Placeholder 3"/>
          <p:cNvSpPr>
            <a:spLocks noGrp="1"/>
          </p:cNvSpPr>
          <p:nvPr>
            <p:ph type="sldNum" sz="quarter" idx="10"/>
          </p:nvPr>
        </p:nvSpPr>
        <p:spPr/>
        <p:txBody>
          <a:bodyPr/>
          <a:lstStyle/>
          <a:p>
            <a:fld id="{F6B90027-AD36-416E-8B0F-CCCC7E8FF223}" type="slidenum">
              <a:rPr lang="en-US" smtClean="0"/>
              <a:pPr/>
              <a:t>4</a:t>
            </a:fld>
            <a:endParaRPr lang="en-US"/>
          </a:p>
        </p:txBody>
      </p:sp>
    </p:spTree>
    <p:extLst>
      <p:ext uri="{BB962C8B-B14F-4D97-AF65-F5344CB8AC3E}">
        <p14:creationId xmlns:p14="http://schemas.microsoft.com/office/powerpoint/2010/main" val="29576604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6B90027-AD36-416E-8B0F-CCCC7E8FF223}" type="slidenum">
              <a:rPr lang="en-US" smtClean="0"/>
              <a:pPr/>
              <a:t>5</a:t>
            </a:fld>
            <a:endParaRPr lang="en-US"/>
          </a:p>
        </p:txBody>
      </p:sp>
    </p:spTree>
    <p:extLst>
      <p:ext uri="{BB962C8B-B14F-4D97-AF65-F5344CB8AC3E}">
        <p14:creationId xmlns:p14="http://schemas.microsoft.com/office/powerpoint/2010/main" val="40684679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r>
              <a:rPr lang="en-US" dirty="0"/>
              <a:t>With bigger</a:t>
            </a:r>
            <a:r>
              <a:rPr lang="en-US" baseline="0" dirty="0"/>
              <a:t> flocs there is less head loss at breakthrough! </a:t>
            </a:r>
          </a:p>
          <a:p>
            <a:r>
              <a:rPr lang="en-US" dirty="0"/>
              <a:t>With bigger</a:t>
            </a:r>
            <a:r>
              <a:rPr lang="en-US" baseline="0" dirty="0"/>
              <a:t> flocs there is more head loss per mass of particles removed</a:t>
            </a:r>
            <a:endParaRPr lang="en-US" dirty="0"/>
          </a:p>
        </p:txBody>
      </p:sp>
      <p:sp>
        <p:nvSpPr>
          <p:cNvPr id="4" name="Slide Number Placeholder 3"/>
          <p:cNvSpPr>
            <a:spLocks noGrp="1"/>
          </p:cNvSpPr>
          <p:nvPr>
            <p:ph type="sldNum" sz="quarter" idx="10"/>
          </p:nvPr>
        </p:nvSpPr>
        <p:spPr/>
        <p:txBody>
          <a:bodyPr/>
          <a:lstStyle/>
          <a:p>
            <a:fld id="{F6B90027-AD36-416E-8B0F-CCCC7E8FF223}" type="slidenum">
              <a:rPr lang="en-US" smtClean="0"/>
              <a:pPr/>
              <a:t>8</a:t>
            </a:fld>
            <a:endParaRPr lang="en-US"/>
          </a:p>
        </p:txBody>
      </p:sp>
    </p:spTree>
    <p:extLst>
      <p:ext uri="{BB962C8B-B14F-4D97-AF65-F5344CB8AC3E}">
        <p14:creationId xmlns:p14="http://schemas.microsoft.com/office/powerpoint/2010/main" val="26717925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r>
              <a:rPr lang="en-US" dirty="0"/>
              <a:t>Remember</a:t>
            </a:r>
            <a:r>
              <a:rPr lang="en-US" baseline="0" dirty="0"/>
              <a:t> that these experiments were direct filtration (no sedimentation!)</a:t>
            </a:r>
          </a:p>
          <a:p>
            <a:endParaRPr lang="en-US" baseline="0" dirty="0"/>
          </a:p>
          <a:p>
            <a:r>
              <a:rPr lang="en-US" baseline="0" dirty="0"/>
              <a:t>Thus it is the big flocs that exit the filter first!!!!</a:t>
            </a:r>
          </a:p>
          <a:p>
            <a:endParaRPr lang="en-US" baseline="0" dirty="0"/>
          </a:p>
          <a:p>
            <a:r>
              <a:rPr lang="en-US" baseline="0" dirty="0"/>
              <a:t>Big flocs are likely harder for constrictions to capture because of the higher shear (same reason why big flocs are likely not captured as well in floc blankets)</a:t>
            </a:r>
          </a:p>
          <a:p>
            <a:endParaRPr lang="en-US" dirty="0"/>
          </a:p>
        </p:txBody>
      </p:sp>
      <p:sp>
        <p:nvSpPr>
          <p:cNvPr id="4" name="Slide Number Placeholder 3"/>
          <p:cNvSpPr>
            <a:spLocks noGrp="1"/>
          </p:cNvSpPr>
          <p:nvPr>
            <p:ph type="sldNum" sz="quarter" idx="10"/>
          </p:nvPr>
        </p:nvSpPr>
        <p:spPr/>
        <p:txBody>
          <a:bodyPr/>
          <a:lstStyle/>
          <a:p>
            <a:fld id="{F6B90027-AD36-416E-8B0F-CCCC7E8FF223}" type="slidenum">
              <a:rPr lang="en-US" smtClean="0"/>
              <a:pPr/>
              <a:t>10</a:t>
            </a:fld>
            <a:endParaRPr lang="en-US"/>
          </a:p>
        </p:txBody>
      </p:sp>
    </p:spTree>
    <p:extLst>
      <p:ext uri="{BB962C8B-B14F-4D97-AF65-F5344CB8AC3E}">
        <p14:creationId xmlns:p14="http://schemas.microsoft.com/office/powerpoint/2010/main" val="4457706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B90027-AD36-416E-8B0F-CCCC7E8FF223}" type="slidenum">
              <a:rPr lang="en-US" smtClean="0"/>
              <a:pPr/>
              <a:t>13</a:t>
            </a:fld>
            <a:endParaRPr lang="en-US"/>
          </a:p>
        </p:txBody>
      </p:sp>
    </p:spTree>
    <p:extLst>
      <p:ext uri="{BB962C8B-B14F-4D97-AF65-F5344CB8AC3E}">
        <p14:creationId xmlns:p14="http://schemas.microsoft.com/office/powerpoint/2010/main" val="16216803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r>
              <a:rPr lang="en-US" dirty="0"/>
              <a:t>The volume occupied by the particles increases rapidly as the flocs</a:t>
            </a:r>
            <a:r>
              <a:rPr lang="en-US" baseline="0" dirty="0"/>
              <a:t> increase in diameter.</a:t>
            </a:r>
          </a:p>
          <a:p>
            <a:endParaRPr lang="en-US" baseline="0" dirty="0"/>
          </a:p>
          <a:p>
            <a:r>
              <a:rPr lang="en-US" baseline="0" dirty="0"/>
              <a:t>The analysis below is for doubling collisions</a:t>
            </a:r>
          </a:p>
          <a:p>
            <a:endParaRPr lang="en-US" baseline="0" dirty="0"/>
          </a:p>
          <a:p>
            <a:r>
              <a:rPr lang="en-US" sz="1200" b="0" kern="1200" dirty="0" err="1">
                <a:solidFill>
                  <a:schemeClr val="tx1"/>
                </a:solidFill>
                <a:effectLst/>
                <a:latin typeface="Arial" pitchFamily="34" charset="0"/>
                <a:ea typeface="+mn-ea"/>
                <a:cs typeface="+mn-cs"/>
              </a:rPr>
              <a:t>max_collisions</a:t>
            </a:r>
            <a:r>
              <a:rPr lang="en-US" sz="1200" b="0" kern="1200" dirty="0">
                <a:solidFill>
                  <a:schemeClr val="tx1"/>
                </a:solidFill>
                <a:effectLst/>
                <a:latin typeface="Arial" pitchFamily="34" charset="0"/>
                <a:ea typeface="+mn-ea"/>
                <a:cs typeface="+mn-cs"/>
              </a:rPr>
              <a:t> = 10</a:t>
            </a:r>
          </a:p>
          <a:p>
            <a:r>
              <a:rPr lang="en-US" sz="1200" b="0" kern="1200" dirty="0" err="1">
                <a:solidFill>
                  <a:schemeClr val="tx1"/>
                </a:solidFill>
                <a:effectLst/>
                <a:latin typeface="Arial" pitchFamily="34" charset="0"/>
                <a:ea typeface="+mn-ea"/>
                <a:cs typeface="+mn-cs"/>
              </a:rPr>
              <a:t>i_collisions</a:t>
            </a:r>
            <a:r>
              <a:rPr lang="en-US" sz="1200" b="0" kern="1200" dirty="0">
                <a:solidFill>
                  <a:schemeClr val="tx1"/>
                </a:solidFill>
                <a:effectLst/>
                <a:latin typeface="Arial" pitchFamily="34" charset="0"/>
                <a:ea typeface="+mn-ea"/>
                <a:cs typeface="+mn-cs"/>
              </a:rPr>
              <a:t> = </a:t>
            </a:r>
            <a:r>
              <a:rPr lang="en-US" sz="1200" b="0" kern="1200" dirty="0" err="1">
                <a:solidFill>
                  <a:schemeClr val="tx1"/>
                </a:solidFill>
                <a:effectLst/>
                <a:latin typeface="Arial" pitchFamily="34" charset="0"/>
                <a:ea typeface="+mn-ea"/>
                <a:cs typeface="+mn-cs"/>
              </a:rPr>
              <a:t>np.linspace</a:t>
            </a:r>
            <a:r>
              <a:rPr lang="en-US" sz="1200" b="0" kern="1200" dirty="0">
                <a:solidFill>
                  <a:schemeClr val="tx1"/>
                </a:solidFill>
                <a:effectLst/>
                <a:latin typeface="Arial" pitchFamily="34" charset="0"/>
                <a:ea typeface="+mn-ea"/>
                <a:cs typeface="+mn-cs"/>
              </a:rPr>
              <a:t>(0,max_collisions,max_collisions+1)</a:t>
            </a:r>
          </a:p>
          <a:p>
            <a:r>
              <a:rPr lang="en-US" sz="1200" b="0" kern="1200" dirty="0" err="1">
                <a:solidFill>
                  <a:schemeClr val="tx1"/>
                </a:solidFill>
                <a:effectLst/>
                <a:latin typeface="Arial" pitchFamily="34" charset="0"/>
                <a:ea typeface="+mn-ea"/>
                <a:cs typeface="+mn-cs"/>
              </a:rPr>
              <a:t>i_particles</a:t>
            </a:r>
            <a:r>
              <a:rPr lang="en-US" sz="1200" b="0" kern="1200" dirty="0">
                <a:solidFill>
                  <a:schemeClr val="tx1"/>
                </a:solidFill>
                <a:effectLst/>
                <a:latin typeface="Arial" pitchFamily="34" charset="0"/>
                <a:ea typeface="+mn-ea"/>
                <a:cs typeface="+mn-cs"/>
              </a:rPr>
              <a:t> = 2**</a:t>
            </a:r>
            <a:r>
              <a:rPr lang="en-US" sz="1200" b="0" kern="1200" dirty="0" err="1">
                <a:solidFill>
                  <a:schemeClr val="tx1"/>
                </a:solidFill>
                <a:effectLst/>
                <a:latin typeface="Arial" pitchFamily="34" charset="0"/>
                <a:ea typeface="+mn-ea"/>
                <a:cs typeface="+mn-cs"/>
              </a:rPr>
              <a:t>i_collisions</a:t>
            </a:r>
            <a:endParaRPr lang="en-US" sz="1200" b="0" kern="1200" dirty="0">
              <a:solidFill>
                <a:schemeClr val="tx1"/>
              </a:solidFill>
              <a:effectLst/>
              <a:latin typeface="Arial" pitchFamily="34" charset="0"/>
              <a:ea typeface="+mn-ea"/>
              <a:cs typeface="+mn-cs"/>
            </a:endParaRPr>
          </a:p>
          <a:p>
            <a:r>
              <a:rPr lang="en-US" sz="1200" b="0" kern="1200" dirty="0" err="1">
                <a:solidFill>
                  <a:schemeClr val="tx1"/>
                </a:solidFill>
                <a:effectLst/>
                <a:latin typeface="Arial" pitchFamily="34" charset="0"/>
                <a:ea typeface="+mn-ea"/>
                <a:cs typeface="+mn-cs"/>
              </a:rPr>
              <a:t>d_clay</a:t>
            </a:r>
            <a:r>
              <a:rPr lang="en-US" sz="1200" b="0" kern="1200" dirty="0">
                <a:solidFill>
                  <a:schemeClr val="tx1"/>
                </a:solidFill>
                <a:effectLst/>
                <a:latin typeface="Arial" pitchFamily="34" charset="0"/>
                <a:ea typeface="+mn-ea"/>
                <a:cs typeface="+mn-cs"/>
              </a:rPr>
              <a:t> = 5 * u.um</a:t>
            </a:r>
          </a:p>
          <a:p>
            <a:r>
              <a:rPr lang="en-US" sz="1200" b="0" kern="1200" dirty="0" err="1">
                <a:solidFill>
                  <a:schemeClr val="tx1"/>
                </a:solidFill>
                <a:effectLst/>
                <a:latin typeface="Arial" pitchFamily="34" charset="0"/>
                <a:ea typeface="+mn-ea"/>
                <a:cs typeface="+mn-cs"/>
              </a:rPr>
              <a:t>D_fractal</a:t>
            </a:r>
            <a:r>
              <a:rPr lang="en-US" sz="1200" b="0" kern="1200" dirty="0">
                <a:solidFill>
                  <a:schemeClr val="tx1"/>
                </a:solidFill>
                <a:effectLst/>
                <a:latin typeface="Arial" pitchFamily="34" charset="0"/>
                <a:ea typeface="+mn-ea"/>
                <a:cs typeface="+mn-cs"/>
              </a:rPr>
              <a:t> = 2.3</a:t>
            </a:r>
          </a:p>
          <a:p>
            <a:r>
              <a:rPr lang="en-US" sz="1200" b="0" kern="1200" dirty="0" err="1">
                <a:solidFill>
                  <a:schemeClr val="tx1"/>
                </a:solidFill>
                <a:effectLst/>
                <a:latin typeface="Arial" pitchFamily="34" charset="0"/>
                <a:ea typeface="+mn-ea"/>
                <a:cs typeface="+mn-cs"/>
              </a:rPr>
              <a:t>d_floc</a:t>
            </a:r>
            <a:r>
              <a:rPr lang="en-US" sz="1200" b="0" kern="1200" dirty="0">
                <a:solidFill>
                  <a:schemeClr val="tx1"/>
                </a:solidFill>
                <a:effectLst/>
                <a:latin typeface="Arial" pitchFamily="34" charset="0"/>
                <a:ea typeface="+mn-ea"/>
                <a:cs typeface="+mn-cs"/>
              </a:rPr>
              <a:t> = </a:t>
            </a:r>
            <a:r>
              <a:rPr lang="en-US" sz="1200" b="0" kern="1200" dirty="0" err="1">
                <a:solidFill>
                  <a:schemeClr val="tx1"/>
                </a:solidFill>
                <a:effectLst/>
                <a:latin typeface="Arial" pitchFamily="34" charset="0"/>
                <a:ea typeface="+mn-ea"/>
                <a:cs typeface="+mn-cs"/>
              </a:rPr>
              <a:t>d_clay</a:t>
            </a:r>
            <a:r>
              <a:rPr lang="en-US" sz="1200" b="0" kern="1200" dirty="0">
                <a:solidFill>
                  <a:schemeClr val="tx1"/>
                </a:solidFill>
                <a:effectLst/>
                <a:latin typeface="Arial" pitchFamily="34" charset="0"/>
                <a:ea typeface="+mn-ea"/>
                <a:cs typeface="+mn-cs"/>
              </a:rPr>
              <a:t> * </a:t>
            </a:r>
            <a:r>
              <a:rPr lang="en-US" sz="1200" b="0" kern="1200" dirty="0" err="1">
                <a:solidFill>
                  <a:schemeClr val="tx1"/>
                </a:solidFill>
                <a:effectLst/>
                <a:latin typeface="Arial" pitchFamily="34" charset="0"/>
                <a:ea typeface="+mn-ea"/>
                <a:cs typeface="+mn-cs"/>
              </a:rPr>
              <a:t>i_particles</a:t>
            </a:r>
            <a:r>
              <a:rPr lang="en-US" sz="1200" b="0" kern="1200" dirty="0">
                <a:solidFill>
                  <a:schemeClr val="tx1"/>
                </a:solidFill>
                <a:effectLst/>
                <a:latin typeface="Arial" pitchFamily="34" charset="0"/>
                <a:ea typeface="+mn-ea"/>
                <a:cs typeface="+mn-cs"/>
              </a:rPr>
              <a:t>**(1/</a:t>
            </a:r>
            <a:r>
              <a:rPr lang="en-US" sz="1200" b="0" kern="1200" dirty="0" err="1">
                <a:solidFill>
                  <a:schemeClr val="tx1"/>
                </a:solidFill>
                <a:effectLst/>
                <a:latin typeface="Arial" pitchFamily="34" charset="0"/>
                <a:ea typeface="+mn-ea"/>
                <a:cs typeface="+mn-cs"/>
              </a:rPr>
              <a:t>D_fractal</a:t>
            </a:r>
            <a:r>
              <a:rPr lang="en-US" sz="1200" b="0" kern="1200" dirty="0">
                <a:solidFill>
                  <a:schemeClr val="tx1"/>
                </a:solidFill>
                <a:effectLst/>
                <a:latin typeface="Arial" pitchFamily="34" charset="0"/>
                <a:ea typeface="+mn-ea"/>
                <a:cs typeface="+mn-cs"/>
              </a:rPr>
              <a:t>)</a:t>
            </a:r>
          </a:p>
          <a:p>
            <a:r>
              <a:rPr lang="en-US" sz="1200" b="0" kern="1200" dirty="0">
                <a:solidFill>
                  <a:schemeClr val="tx1"/>
                </a:solidFill>
                <a:effectLst/>
                <a:latin typeface="Arial" pitchFamily="34" charset="0"/>
                <a:ea typeface="+mn-ea"/>
                <a:cs typeface="+mn-cs"/>
              </a:rPr>
              <a:t>volume = </a:t>
            </a:r>
            <a:r>
              <a:rPr lang="en-US" sz="1200" b="0" kern="1200" dirty="0" err="1">
                <a:solidFill>
                  <a:schemeClr val="tx1"/>
                </a:solidFill>
                <a:effectLst/>
                <a:latin typeface="Arial" pitchFamily="34" charset="0"/>
                <a:ea typeface="+mn-ea"/>
                <a:cs typeface="+mn-cs"/>
              </a:rPr>
              <a:t>i_particles</a:t>
            </a:r>
            <a:r>
              <a:rPr lang="en-US" sz="1200" b="0" kern="1200" dirty="0">
                <a:solidFill>
                  <a:schemeClr val="tx1"/>
                </a:solidFill>
                <a:effectLst/>
                <a:latin typeface="Arial" pitchFamily="34" charset="0"/>
                <a:ea typeface="+mn-ea"/>
                <a:cs typeface="+mn-cs"/>
              </a:rPr>
              <a:t>**((3-D_fractal)/</a:t>
            </a:r>
            <a:r>
              <a:rPr lang="en-US" sz="1200" b="0" kern="1200" dirty="0" err="1">
                <a:solidFill>
                  <a:schemeClr val="tx1"/>
                </a:solidFill>
                <a:effectLst/>
                <a:latin typeface="Arial" pitchFamily="34" charset="0"/>
                <a:ea typeface="+mn-ea"/>
                <a:cs typeface="+mn-cs"/>
              </a:rPr>
              <a:t>D_fractal</a:t>
            </a:r>
            <a:r>
              <a:rPr lang="en-US" sz="1200" b="0" kern="1200" dirty="0">
                <a:solidFill>
                  <a:schemeClr val="tx1"/>
                </a:solidFill>
                <a:effectLst/>
                <a:latin typeface="Arial" pitchFamily="34" charset="0"/>
                <a:ea typeface="+mn-ea"/>
                <a:cs typeface="+mn-cs"/>
              </a:rPr>
              <a:t>)</a:t>
            </a:r>
          </a:p>
          <a:p>
            <a:r>
              <a:rPr lang="en-US" sz="1200" b="0" kern="1200" dirty="0" err="1">
                <a:solidFill>
                  <a:schemeClr val="tx1"/>
                </a:solidFill>
                <a:effectLst/>
                <a:latin typeface="Arial" pitchFamily="34" charset="0"/>
                <a:ea typeface="+mn-ea"/>
                <a:cs typeface="+mn-cs"/>
              </a:rPr>
              <a:t>plt.plot</a:t>
            </a:r>
            <a:r>
              <a:rPr lang="en-US" sz="1200" b="0" kern="1200" dirty="0">
                <a:solidFill>
                  <a:schemeClr val="tx1"/>
                </a:solidFill>
                <a:effectLst/>
                <a:latin typeface="Arial" pitchFamily="34" charset="0"/>
                <a:ea typeface="+mn-ea"/>
                <a:cs typeface="+mn-cs"/>
              </a:rPr>
              <a:t>(</a:t>
            </a:r>
            <a:r>
              <a:rPr lang="en-US" sz="1200" b="0" kern="1200" dirty="0" err="1">
                <a:solidFill>
                  <a:schemeClr val="tx1"/>
                </a:solidFill>
                <a:effectLst/>
                <a:latin typeface="Arial" pitchFamily="34" charset="0"/>
                <a:ea typeface="+mn-ea"/>
                <a:cs typeface="+mn-cs"/>
              </a:rPr>
              <a:t>d_floc,volume,'o</a:t>
            </a:r>
            <a:r>
              <a:rPr lang="en-US" sz="1200" b="0" kern="1200" dirty="0">
                <a:solidFill>
                  <a:schemeClr val="tx1"/>
                </a:solidFill>
                <a:effectLst/>
                <a:latin typeface="Arial" pitchFamily="34" charset="0"/>
                <a:ea typeface="+mn-ea"/>
                <a:cs typeface="+mn-cs"/>
              </a:rPr>
              <a:t>')</a:t>
            </a:r>
          </a:p>
          <a:p>
            <a:r>
              <a:rPr lang="en-US" sz="1200" b="0" kern="1200" dirty="0" err="1">
                <a:solidFill>
                  <a:schemeClr val="tx1"/>
                </a:solidFill>
                <a:effectLst/>
                <a:latin typeface="Arial" pitchFamily="34" charset="0"/>
                <a:ea typeface="+mn-ea"/>
                <a:cs typeface="+mn-cs"/>
              </a:rPr>
              <a:t>plt.xlabel</a:t>
            </a:r>
            <a:r>
              <a:rPr lang="en-US" sz="1200" b="0" kern="1200" dirty="0">
                <a:solidFill>
                  <a:schemeClr val="tx1"/>
                </a:solidFill>
                <a:effectLst/>
                <a:latin typeface="Arial" pitchFamily="34" charset="0"/>
                <a:ea typeface="+mn-ea"/>
                <a:cs typeface="+mn-cs"/>
              </a:rPr>
              <a:t>(</a:t>
            </a:r>
            <a:r>
              <a:rPr lang="en-US" sz="1200" b="0" kern="1200" dirty="0" err="1">
                <a:solidFill>
                  <a:schemeClr val="tx1"/>
                </a:solidFill>
                <a:effectLst/>
                <a:latin typeface="Arial" pitchFamily="34" charset="0"/>
                <a:ea typeface="+mn-ea"/>
                <a:cs typeface="+mn-cs"/>
              </a:rPr>
              <a:t>r'Floc</a:t>
            </a:r>
            <a:r>
              <a:rPr lang="en-US" sz="1200" b="0" kern="1200" dirty="0">
                <a:solidFill>
                  <a:schemeClr val="tx1"/>
                </a:solidFill>
                <a:effectLst/>
                <a:latin typeface="Arial" pitchFamily="34" charset="0"/>
                <a:ea typeface="+mn-ea"/>
                <a:cs typeface="+mn-cs"/>
              </a:rPr>
              <a:t> diameter ($\mu m$)')</a:t>
            </a:r>
          </a:p>
          <a:p>
            <a:r>
              <a:rPr lang="en-US" sz="1200" b="0" kern="1200" dirty="0" err="1">
                <a:solidFill>
                  <a:schemeClr val="tx1"/>
                </a:solidFill>
                <a:effectLst/>
                <a:latin typeface="Arial" pitchFamily="34" charset="0"/>
                <a:ea typeface="+mn-ea"/>
                <a:cs typeface="+mn-cs"/>
              </a:rPr>
              <a:t>plt.ylabel</a:t>
            </a:r>
            <a:r>
              <a:rPr lang="en-US" sz="1200" b="0" kern="1200" dirty="0">
                <a:solidFill>
                  <a:schemeClr val="tx1"/>
                </a:solidFill>
                <a:effectLst/>
                <a:latin typeface="Arial" pitchFamily="34" charset="0"/>
                <a:ea typeface="+mn-ea"/>
                <a:cs typeface="+mn-cs"/>
              </a:rPr>
              <a:t>('Volume multiple')</a:t>
            </a:r>
          </a:p>
          <a:p>
            <a:endParaRPr lang="en-US" dirty="0"/>
          </a:p>
        </p:txBody>
      </p:sp>
      <p:sp>
        <p:nvSpPr>
          <p:cNvPr id="4" name="Slide Number Placeholder 3"/>
          <p:cNvSpPr>
            <a:spLocks noGrp="1"/>
          </p:cNvSpPr>
          <p:nvPr>
            <p:ph type="sldNum" sz="quarter" idx="10"/>
          </p:nvPr>
        </p:nvSpPr>
        <p:spPr/>
        <p:txBody>
          <a:bodyPr/>
          <a:lstStyle/>
          <a:p>
            <a:fld id="{F6B90027-AD36-416E-8B0F-CCCC7E8FF223}" type="slidenum">
              <a:rPr lang="en-US" smtClean="0"/>
              <a:pPr/>
              <a:t>17</a:t>
            </a:fld>
            <a:endParaRPr lang="en-US"/>
          </a:p>
        </p:txBody>
      </p:sp>
    </p:spTree>
    <p:extLst>
      <p:ext uri="{BB962C8B-B14F-4D97-AF65-F5344CB8AC3E}">
        <p14:creationId xmlns:p14="http://schemas.microsoft.com/office/powerpoint/2010/main" val="12132447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B90027-AD36-416E-8B0F-CCCC7E8FF223}" type="slidenum">
              <a:rPr lang="en-US" smtClean="0"/>
              <a:pPr/>
              <a:t>19</a:t>
            </a:fld>
            <a:endParaRPr lang="en-US"/>
          </a:p>
        </p:txBody>
      </p:sp>
    </p:spTree>
    <p:extLst>
      <p:ext uri="{BB962C8B-B14F-4D97-AF65-F5344CB8AC3E}">
        <p14:creationId xmlns:p14="http://schemas.microsoft.com/office/powerpoint/2010/main" val="20221450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8854" name="Rectangle 6"/>
          <p:cNvSpPr>
            <a:spLocks noGrp="1" noChangeArrowheads="1"/>
          </p:cNvSpPr>
          <p:nvPr>
            <p:ph type="subTitle" idx="1"/>
          </p:nvPr>
        </p:nvSpPr>
        <p:spPr>
          <a:xfrm>
            <a:off x="3352800" y="5029200"/>
            <a:ext cx="7370618" cy="1143000"/>
          </a:xfrm>
        </p:spPr>
        <p:txBody>
          <a:bodyPr/>
          <a:lstStyle>
            <a:lvl1pPr marL="0" indent="0" algn="r">
              <a:buFont typeface="Wingdings" pitchFamily="2" charset="2"/>
              <a:buNone/>
              <a:defRPr/>
            </a:lvl1pPr>
          </a:lstStyle>
          <a:p>
            <a:r>
              <a:rPr lang="en-US"/>
              <a:t>Click to edit Master subtitle style</a:t>
            </a:r>
            <a:endParaRPr lang="es-HN" dirty="0"/>
          </a:p>
        </p:txBody>
      </p:sp>
      <p:sp>
        <p:nvSpPr>
          <p:cNvPr id="78855" name="Rectangle 7"/>
          <p:cNvSpPr>
            <a:spLocks noGrp="1" noChangeArrowheads="1"/>
          </p:cNvSpPr>
          <p:nvPr>
            <p:ph type="dt" sz="half" idx="2"/>
          </p:nvPr>
        </p:nvSpPr>
        <p:spPr/>
        <p:txBody>
          <a:bodyPr/>
          <a:lstStyle>
            <a:lvl1pPr>
              <a:defRPr>
                <a:latin typeface="Arial" charset="0"/>
              </a:defRPr>
            </a:lvl1pPr>
          </a:lstStyle>
          <a:p>
            <a:endParaRPr lang="en-US"/>
          </a:p>
        </p:txBody>
      </p:sp>
      <p:sp>
        <p:nvSpPr>
          <p:cNvPr id="78856" name="Rectangle 8"/>
          <p:cNvSpPr>
            <a:spLocks noGrp="1" noChangeArrowheads="1"/>
          </p:cNvSpPr>
          <p:nvPr>
            <p:ph type="ftr" sz="quarter" idx="3"/>
          </p:nvPr>
        </p:nvSpPr>
        <p:spPr/>
        <p:txBody>
          <a:bodyPr/>
          <a:lstStyle>
            <a:lvl1pPr>
              <a:defRPr>
                <a:latin typeface="Arial" charset="0"/>
              </a:defRPr>
            </a:lvl1pPr>
          </a:lstStyle>
          <a:p>
            <a:endParaRPr lang="en-US"/>
          </a:p>
        </p:txBody>
      </p:sp>
      <p:sp>
        <p:nvSpPr>
          <p:cNvPr id="78857" name="Rectangle 9"/>
          <p:cNvSpPr>
            <a:spLocks noGrp="1" noChangeArrowheads="1"/>
          </p:cNvSpPr>
          <p:nvPr>
            <p:ph type="sldNum" sz="quarter" idx="4"/>
          </p:nvPr>
        </p:nvSpPr>
        <p:spPr/>
        <p:txBody>
          <a:bodyPr/>
          <a:lstStyle>
            <a:lvl1pPr>
              <a:defRPr>
                <a:latin typeface="Arial" charset="0"/>
              </a:defRPr>
            </a:lvl1pPr>
          </a:lstStyle>
          <a:p>
            <a:fld id="{56DCD3FC-9B2D-40E7-8769-F1716260CD2A}" type="slidenum">
              <a:rPr lang="en-US" smtClean="0"/>
              <a:pPr/>
              <a:t>‹#›</a:t>
            </a:fld>
            <a:endParaRPr lang="en-US"/>
          </a:p>
        </p:txBody>
      </p:sp>
      <p:sp>
        <p:nvSpPr>
          <p:cNvPr id="78858" name="Rectangle 10"/>
          <p:cNvSpPr>
            <a:spLocks noGrp="1" noChangeArrowheads="1"/>
          </p:cNvSpPr>
          <p:nvPr>
            <p:ph type="ctrTitle" sz="quarter"/>
          </p:nvPr>
        </p:nvSpPr>
        <p:spPr>
          <a:xfrm>
            <a:off x="1371600" y="990600"/>
            <a:ext cx="9351818" cy="1470025"/>
          </a:xfrm>
          <a:ln w="9525"/>
        </p:spPr>
        <p:txBody>
          <a:bodyPr/>
          <a:lstStyle>
            <a:lvl1pPr>
              <a:defRPr sz="5400"/>
            </a:lvl1pPr>
          </a:lstStyle>
          <a:p>
            <a:r>
              <a:rPr lang="en-US"/>
              <a:t>Click to edit Master title style</a:t>
            </a:r>
          </a:p>
        </p:txBody>
      </p:sp>
    </p:spTree>
    <p:extLst>
      <p:ext uri="{BB962C8B-B14F-4D97-AF65-F5344CB8AC3E}">
        <p14:creationId xmlns:p14="http://schemas.microsoft.com/office/powerpoint/2010/main" val="84181647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5D3F46E8-4335-45A0-82AF-7473F25C1D66}" type="slidenum">
              <a:rPr lang="en-US" smtClean="0"/>
              <a:pPr/>
              <a:t>‹#›</a:t>
            </a:fld>
            <a:endParaRPr lang="en-US"/>
          </a:p>
        </p:txBody>
      </p:sp>
    </p:spTree>
    <p:extLst>
      <p:ext uri="{BB962C8B-B14F-4D97-AF65-F5344CB8AC3E}">
        <p14:creationId xmlns:p14="http://schemas.microsoft.com/office/powerpoint/2010/main" val="275074664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5417128"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52318" y="1600200"/>
            <a:ext cx="5417128"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6E7B0678-6247-4395-BEF1-D1B1B1D2FFA8}" type="slidenum">
              <a:rPr lang="en-US" smtClean="0"/>
              <a:pPr/>
              <a:t>‹#›</a:t>
            </a:fld>
            <a:endParaRPr lang="en-US"/>
          </a:p>
        </p:txBody>
      </p:sp>
    </p:spTree>
    <p:extLst>
      <p:ext uri="{BB962C8B-B14F-4D97-AF65-F5344CB8AC3E}">
        <p14:creationId xmlns:p14="http://schemas.microsoft.com/office/powerpoint/2010/main" val="391076646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11305308"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199" y="1535113"/>
            <a:ext cx="555015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199" y="2174875"/>
            <a:ext cx="555015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24438" y="1535113"/>
            <a:ext cx="555233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24438" y="2174875"/>
            <a:ext cx="555233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636F59EA-8461-40A6-B8F4-26C8CC6A57ED}" type="slidenum">
              <a:rPr lang="en-US" smtClean="0"/>
              <a:pPr/>
              <a:t>‹#›</a:t>
            </a:fld>
            <a:endParaRPr lang="en-US"/>
          </a:p>
        </p:txBody>
      </p:sp>
    </p:spTree>
    <p:extLst>
      <p:ext uri="{BB962C8B-B14F-4D97-AF65-F5344CB8AC3E}">
        <p14:creationId xmlns:p14="http://schemas.microsoft.com/office/powerpoint/2010/main" val="1564315776"/>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B406AE8C-0458-4CA7-BB34-F68D22880576}" type="slidenum">
              <a:rPr lang="en-US" smtClean="0"/>
              <a:pPr/>
              <a:t>‹#›</a:t>
            </a:fld>
            <a:endParaRPr lang="en-US"/>
          </a:p>
        </p:txBody>
      </p:sp>
    </p:spTree>
    <p:extLst>
      <p:ext uri="{BB962C8B-B14F-4D97-AF65-F5344CB8AC3E}">
        <p14:creationId xmlns:p14="http://schemas.microsoft.com/office/powerpoint/2010/main" val="301400819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82067632-A360-4D36-9B7C-B5A1967F6D80}" type="slidenum">
              <a:rPr lang="en-US" smtClean="0"/>
              <a:pPr/>
              <a:t>‹#›</a:t>
            </a:fld>
            <a:endParaRPr lang="en-US"/>
          </a:p>
        </p:txBody>
      </p:sp>
    </p:spTree>
    <p:extLst>
      <p:ext uri="{BB962C8B-B14F-4D97-AF65-F5344CB8AC3E}">
        <p14:creationId xmlns:p14="http://schemas.microsoft.com/office/powerpoint/2010/main" val="1913814861"/>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199" y="228600"/>
            <a:ext cx="11305309"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77827" name="Rectangle 3"/>
          <p:cNvSpPr>
            <a:spLocks noGrp="1" noChangeArrowheads="1"/>
          </p:cNvSpPr>
          <p:nvPr>
            <p:ph type="body" idx="1"/>
          </p:nvPr>
        </p:nvSpPr>
        <p:spPr bwMode="auto">
          <a:xfrm>
            <a:off x="457200" y="1600200"/>
            <a:ext cx="11305308"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7828" name="Rectangle 4"/>
          <p:cNvSpPr>
            <a:spLocks noGrp="1" noChangeArrowheads="1"/>
          </p:cNvSpPr>
          <p:nvPr>
            <p:ph type="dt" sz="half" idx="2"/>
          </p:nvPr>
        </p:nvSpPr>
        <p:spPr bwMode="auto">
          <a:xfrm>
            <a:off x="457200" y="6267233"/>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a:p>
        </p:txBody>
      </p:sp>
      <p:sp>
        <p:nvSpPr>
          <p:cNvPr id="77829" name="Rectangle 5"/>
          <p:cNvSpPr>
            <a:spLocks noGrp="1" noChangeArrowheads="1"/>
          </p:cNvSpPr>
          <p:nvPr>
            <p:ph type="ftr" sz="quarter" idx="3"/>
          </p:nvPr>
        </p:nvSpPr>
        <p:spPr bwMode="auto">
          <a:xfrm>
            <a:off x="4648200" y="6267233"/>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a:p>
        </p:txBody>
      </p:sp>
      <p:sp>
        <p:nvSpPr>
          <p:cNvPr id="77830" name="Rectangle 6"/>
          <p:cNvSpPr>
            <a:spLocks noGrp="1" noChangeArrowheads="1"/>
          </p:cNvSpPr>
          <p:nvPr>
            <p:ph type="sldNum" sz="quarter" idx="4"/>
          </p:nvPr>
        </p:nvSpPr>
        <p:spPr bwMode="auto">
          <a:xfrm>
            <a:off x="9628908" y="6267233"/>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0165A093-3008-48F0-87E8-D7DCDEB2701A}" type="slidenum">
              <a:rPr lang="en-US" smtClean="0"/>
              <a:pPr/>
              <a:t>‹#›</a:t>
            </a:fld>
            <a:endParaRPr lang="en-US"/>
          </a:p>
        </p:txBody>
      </p:sp>
      <p:sp>
        <p:nvSpPr>
          <p:cNvPr id="77831" name="Line 7"/>
          <p:cNvSpPr>
            <a:spLocks noChangeShapeType="1"/>
          </p:cNvSpPr>
          <p:nvPr/>
        </p:nvSpPr>
        <p:spPr bwMode="auto">
          <a:xfrm>
            <a:off x="0" y="1447800"/>
            <a:ext cx="12192000" cy="0"/>
          </a:xfrm>
          <a:prstGeom prst="line">
            <a:avLst/>
          </a:prstGeom>
          <a:noFill/>
          <a:ln w="76200" cmpd="tri">
            <a:solidFill>
              <a:srgbClr val="003CFE"/>
            </a:solidFill>
            <a:round/>
            <a:headEnd/>
            <a:tailEnd/>
          </a:ln>
          <a:effectLst/>
        </p:spPr>
        <p:txBody>
          <a:bodyPr/>
          <a:lstStyle/>
          <a:p>
            <a:pPr eaLnBrk="1" hangingPunct="1"/>
            <a:endParaRPr lang="en-US" sz="1800">
              <a:solidFill>
                <a:srgbClr val="000000"/>
              </a:solidFill>
              <a:latin typeface="Arial" charset="0"/>
              <a:cs typeface="Arial" charset="0"/>
            </a:endParaRPr>
          </a:p>
        </p:txBody>
      </p:sp>
    </p:spTree>
    <p:extLst>
      <p:ext uri="{BB962C8B-B14F-4D97-AF65-F5344CB8AC3E}">
        <p14:creationId xmlns:p14="http://schemas.microsoft.com/office/powerpoint/2010/main" val="1592499185"/>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Lst>
  <p:transition>
    <p:fade/>
  </p:transition>
  <p:txStyles>
    <p:titleStyle>
      <a:lvl1pPr algn="ctr" rtl="0" eaLnBrk="1" fontAlgn="base" hangingPunct="1">
        <a:spcBef>
          <a:spcPct val="0"/>
        </a:spcBef>
        <a:spcAft>
          <a:spcPct val="0"/>
        </a:spcAft>
        <a:defRPr sz="4400" b="0">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Clr>
          <a:srgbClr val="0070C0"/>
        </a:buClr>
        <a:buSzPct val="150000"/>
        <a:buFont typeface="Candara" pitchFamily="34" charset="0"/>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lr>
          <a:srgbClr val="0070C0"/>
        </a:buClr>
        <a:buSzPct val="150000"/>
        <a:buFont typeface="Candara" pitchFamily="34" charset="0"/>
        <a:buChar char="•"/>
        <a:defRPr sz="2800">
          <a:solidFill>
            <a:schemeClr val="tx1"/>
          </a:solidFill>
          <a:latin typeface="+mn-lt"/>
        </a:defRPr>
      </a:lvl2pPr>
      <a:lvl3pPr marL="1143000" indent="-228600" algn="l" rtl="0" eaLnBrk="1" fontAlgn="base" hangingPunct="1">
        <a:spcBef>
          <a:spcPct val="20000"/>
        </a:spcBef>
        <a:spcAft>
          <a:spcPct val="0"/>
        </a:spcAft>
        <a:buClr>
          <a:srgbClr val="0070C0"/>
        </a:buClr>
        <a:buSzPct val="150000"/>
        <a:buFont typeface="Candara" pitchFamily="34" charset="0"/>
        <a:buChar char="•"/>
        <a:defRPr sz="2400">
          <a:solidFill>
            <a:schemeClr val="tx1"/>
          </a:solidFill>
          <a:latin typeface="+mn-lt"/>
        </a:defRPr>
      </a:lvl3pPr>
      <a:lvl4pPr marL="16002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4pPr>
      <a:lvl5pPr marL="20574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jpe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png"/><Relationship Id="rId3" Type="http://schemas.openxmlformats.org/officeDocument/2006/relationships/tags" Target="../tags/tag3.xml"/><Relationship Id="rId7" Type="http://schemas.openxmlformats.org/officeDocument/2006/relationships/notesSlide" Target="../notesSlides/notesSlide8.xml"/><Relationship Id="rId12" Type="http://schemas.openxmlformats.org/officeDocument/2006/relationships/image" Target="../media/image18.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slideLayout" Target="../slideLayouts/slideLayout2.xml"/><Relationship Id="rId11" Type="http://schemas.openxmlformats.org/officeDocument/2006/relationships/image" Target="../media/image17.png"/><Relationship Id="rId5" Type="http://schemas.openxmlformats.org/officeDocument/2006/relationships/tags" Target="../tags/tag5.xml"/><Relationship Id="rId10" Type="http://schemas.openxmlformats.org/officeDocument/2006/relationships/image" Target="../media/image16.png"/><Relationship Id="rId4" Type="http://schemas.openxmlformats.org/officeDocument/2006/relationships/tags" Target="../tags/tag4.xml"/><Relationship Id="rId9"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aguaclara.github.io/Textbook/Filtration/Filtration_Theory_and_Future_Work.html#floc-volume"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jan 1991 4"/>
          <p:cNvPicPr>
            <a:picLocks noChangeAspect="1" noChangeArrowheads="1"/>
          </p:cNvPicPr>
          <p:nvPr/>
        </p:nvPicPr>
        <p:blipFill>
          <a:blip r:embed="rId3" cstate="screen"/>
          <a:srcRect/>
          <a:stretch>
            <a:fillRect/>
          </a:stretch>
        </p:blipFill>
        <p:spPr bwMode="auto">
          <a:xfrm>
            <a:off x="827580" y="0"/>
            <a:ext cx="10283825" cy="6877050"/>
          </a:xfrm>
          <a:prstGeom prst="rect">
            <a:avLst/>
          </a:prstGeom>
          <a:noFill/>
        </p:spPr>
      </p:pic>
      <p:sp>
        <p:nvSpPr>
          <p:cNvPr id="2051" name="Rectangle 3"/>
          <p:cNvSpPr>
            <a:spLocks noGrp="1" noChangeArrowheads="1"/>
          </p:cNvSpPr>
          <p:nvPr>
            <p:ph type="subTitle" idx="1"/>
          </p:nvPr>
        </p:nvSpPr>
        <p:spPr>
          <a:xfrm>
            <a:off x="5006483" y="2193826"/>
            <a:ext cx="3274413" cy="3309815"/>
          </a:xfrm>
        </p:spPr>
        <p:txBody>
          <a:bodyPr/>
          <a:lstStyle/>
          <a:p>
            <a:pPr algn="ctr"/>
            <a:r>
              <a:rPr lang="en-US" dirty="0"/>
              <a:t>On removing little particles with big particles</a:t>
            </a:r>
          </a:p>
        </p:txBody>
      </p:sp>
      <p:sp>
        <p:nvSpPr>
          <p:cNvPr id="2050" name="Rectangle 2"/>
          <p:cNvSpPr>
            <a:spLocks noGrp="1" noChangeArrowheads="1"/>
          </p:cNvSpPr>
          <p:nvPr>
            <p:ph type="ctrTitle" sz="quarter"/>
          </p:nvPr>
        </p:nvSpPr>
        <p:spPr/>
        <p:txBody>
          <a:bodyPr/>
          <a:lstStyle/>
          <a:p>
            <a:r>
              <a:rPr lang="en-US" dirty="0"/>
              <a:t>Filtration Model</a:t>
            </a: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Breakthrough happens sooner with higher coagulant dose!</a:t>
            </a:r>
          </a:p>
        </p:txBody>
      </p:sp>
      <p:sp>
        <p:nvSpPr>
          <p:cNvPr id="2" name="Content Placeholder 1"/>
          <p:cNvSpPr>
            <a:spLocks noGrp="1"/>
          </p:cNvSpPr>
          <p:nvPr>
            <p:ph idx="1"/>
          </p:nvPr>
        </p:nvSpPr>
        <p:spPr>
          <a:xfrm>
            <a:off x="457200" y="1600200"/>
            <a:ext cx="8071164" cy="4525963"/>
          </a:xfrm>
        </p:spPr>
        <p:txBody>
          <a:bodyPr/>
          <a:lstStyle/>
          <a:p>
            <a:r>
              <a:rPr lang="en-US" sz="2800" dirty="0"/>
              <a:t>Why does increased coagulant dose result in earlier failure?</a:t>
            </a:r>
          </a:p>
          <a:p>
            <a:pPr lvl="1"/>
            <a:r>
              <a:rPr lang="en-US" sz="2400" dirty="0"/>
              <a:t>bigger flocs occupy more volume AND they aren’t able to attach to partially filled constrictions</a:t>
            </a:r>
          </a:p>
          <a:p>
            <a:r>
              <a:rPr lang="en-US" sz="2800" dirty="0"/>
              <a:t>Why is head loss accumulation faster with more coagulant?</a:t>
            </a:r>
          </a:p>
          <a:p>
            <a:pPr lvl="1"/>
            <a:r>
              <a:rPr lang="en-US" sz="2400" dirty="0"/>
              <a:t>bigger flocs must occupy more plan view area of a constriction</a:t>
            </a:r>
          </a:p>
          <a:p>
            <a:pPr lvl="1"/>
            <a:r>
              <a:rPr lang="en-US" sz="2400" dirty="0"/>
              <a:t>Still working to understand all of this!</a:t>
            </a:r>
          </a:p>
        </p:txBody>
      </p:sp>
      <p:pic>
        <p:nvPicPr>
          <p:cNvPr id="126566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789175" y="1835917"/>
            <a:ext cx="2807494" cy="2627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 name="Picture 1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789175" y="4394028"/>
            <a:ext cx="2918128" cy="2050906"/>
          </a:xfrm>
          <a:prstGeom prst="rect">
            <a:avLst/>
          </a:prstGeom>
        </p:spPr>
      </p:pic>
      <p:sp>
        <p:nvSpPr>
          <p:cNvPr id="3" name="TextBox 2"/>
          <p:cNvSpPr txBox="1"/>
          <p:nvPr/>
        </p:nvSpPr>
        <p:spPr>
          <a:xfrm>
            <a:off x="10334368" y="2902349"/>
            <a:ext cx="952505" cy="307777"/>
          </a:xfrm>
          <a:prstGeom prst="rect">
            <a:avLst/>
          </a:prstGeom>
          <a:noFill/>
        </p:spPr>
        <p:txBody>
          <a:bodyPr wrap="none" rtlCol="0">
            <a:spAutoFit/>
          </a:bodyPr>
          <a:lstStyle/>
          <a:p>
            <a:r>
              <a:rPr lang="en-US" sz="1400" b="0" dirty="0"/>
              <a:t>0.65 mg/L</a:t>
            </a:r>
          </a:p>
        </p:txBody>
      </p:sp>
      <p:sp>
        <p:nvSpPr>
          <p:cNvPr id="7" name="TextBox 6"/>
          <p:cNvSpPr txBox="1"/>
          <p:nvPr/>
        </p:nvSpPr>
        <p:spPr>
          <a:xfrm>
            <a:off x="9202730" y="2853363"/>
            <a:ext cx="660128" cy="523220"/>
          </a:xfrm>
          <a:prstGeom prst="rect">
            <a:avLst/>
          </a:prstGeom>
          <a:noFill/>
        </p:spPr>
        <p:txBody>
          <a:bodyPr wrap="square" rtlCol="0">
            <a:spAutoFit/>
          </a:bodyPr>
          <a:lstStyle/>
          <a:p>
            <a:r>
              <a:rPr lang="en-US" sz="1400" b="0" dirty="0"/>
              <a:t>1.55 mg/L</a:t>
            </a:r>
          </a:p>
        </p:txBody>
      </p:sp>
      <p:cxnSp>
        <p:nvCxnSpPr>
          <p:cNvPr id="6" name="Straight Arrow Connector 5"/>
          <p:cNvCxnSpPr/>
          <p:nvPr/>
        </p:nvCxnSpPr>
        <p:spPr bwMode="auto">
          <a:xfrm flipH="1">
            <a:off x="9509775" y="3376457"/>
            <a:ext cx="8165" cy="261258"/>
          </a:xfrm>
          <a:prstGeom prst="straightConnector1">
            <a:avLst/>
          </a:prstGeom>
          <a:solidFill>
            <a:schemeClr val="accent1"/>
          </a:solidFill>
          <a:ln w="12700" cap="flat" cmpd="sng" algn="ctr">
            <a:solidFill>
              <a:schemeClr val="tx1"/>
            </a:solidFill>
            <a:prstDash val="solid"/>
            <a:round/>
            <a:headEnd type="none" w="lg" len="med"/>
            <a:tailEnd type="triangle"/>
          </a:ln>
          <a:effectLst/>
        </p:spPr>
      </p:cxnSp>
    </p:spTree>
    <p:extLst>
      <p:ext uri="{BB962C8B-B14F-4D97-AF65-F5344CB8AC3E}">
        <p14:creationId xmlns:p14="http://schemas.microsoft.com/office/powerpoint/2010/main" val="12278356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bldLvl="2"/>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p:cNvSpPr/>
          <p:nvPr/>
        </p:nvSpPr>
        <p:spPr bwMode="auto">
          <a:xfrm>
            <a:off x="1073425" y="2798867"/>
            <a:ext cx="174929" cy="182880"/>
          </a:xfrm>
          <a:prstGeom prst="ellipse">
            <a:avLst/>
          </a:prstGeom>
          <a:solidFill>
            <a:schemeClr val="accent6">
              <a:lumMod val="75000"/>
            </a:schemeClr>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4" name="Title 3"/>
          <p:cNvSpPr>
            <a:spLocks noGrp="1"/>
          </p:cNvSpPr>
          <p:nvPr>
            <p:ph type="title"/>
          </p:nvPr>
        </p:nvSpPr>
        <p:spPr>
          <a:xfrm>
            <a:off x="457199" y="228600"/>
            <a:ext cx="9347703" cy="1143000"/>
          </a:xfrm>
        </p:spPr>
        <p:txBody>
          <a:bodyPr/>
          <a:lstStyle/>
          <a:p>
            <a:r>
              <a:rPr lang="en-US" sz="4000" dirty="0"/>
              <a:t>Flocs deposit at the smallest pore formed by the sand where streamlines converge</a:t>
            </a:r>
          </a:p>
        </p:txBody>
      </p:sp>
      <p:sp>
        <p:nvSpPr>
          <p:cNvPr id="20" name="Content Placeholder 19"/>
          <p:cNvSpPr>
            <a:spLocks noGrp="1"/>
          </p:cNvSpPr>
          <p:nvPr>
            <p:ph idx="1"/>
          </p:nvPr>
        </p:nvSpPr>
        <p:spPr>
          <a:xfrm>
            <a:off x="6652643" y="1826537"/>
            <a:ext cx="5134969" cy="4525963"/>
          </a:xfrm>
        </p:spPr>
        <p:txBody>
          <a:bodyPr/>
          <a:lstStyle/>
          <a:p>
            <a:r>
              <a:rPr lang="en-US" dirty="0"/>
              <a:t>Particles are deposited at the constriction</a:t>
            </a:r>
          </a:p>
          <a:p>
            <a:r>
              <a:rPr lang="en-US" dirty="0"/>
              <a:t>The biggest part of the filter pore remains empty!</a:t>
            </a:r>
          </a:p>
          <a:p>
            <a:r>
              <a:rPr lang="en-US" dirty="0"/>
              <a:t>Big particles can’t attach to partially filled restrictions</a:t>
            </a:r>
          </a:p>
        </p:txBody>
      </p:sp>
      <p:pic>
        <p:nvPicPr>
          <p:cNvPr id="5" name="Picture 4" descr="jan 1991 4"/>
          <p:cNvPicPr>
            <a:picLocks noChangeAspect="1" noChangeArrowheads="1"/>
          </p:cNvPicPr>
          <p:nvPr/>
        </p:nvPicPr>
        <p:blipFill>
          <a:blip r:embed="rId2" cstate="screen"/>
          <a:srcRect/>
          <a:stretch>
            <a:fillRect/>
          </a:stretch>
        </p:blipFill>
        <p:spPr bwMode="auto">
          <a:xfrm>
            <a:off x="9965635" y="0"/>
            <a:ext cx="2226365" cy="1488826"/>
          </a:xfrm>
          <a:prstGeom prst="rect">
            <a:avLst/>
          </a:prstGeom>
          <a:noFill/>
        </p:spPr>
      </p:pic>
      <p:sp>
        <p:nvSpPr>
          <p:cNvPr id="6" name="Can 5"/>
          <p:cNvSpPr/>
          <p:nvPr/>
        </p:nvSpPr>
        <p:spPr bwMode="auto">
          <a:xfrm>
            <a:off x="1057523" y="3013544"/>
            <a:ext cx="922352" cy="3482672"/>
          </a:xfrm>
          <a:prstGeom prst="can">
            <a:avLst/>
          </a:prstGeom>
          <a:solidFill>
            <a:srgbClr val="817FFF">
              <a:alpha val="29020"/>
            </a:srgbClr>
          </a:solidFill>
          <a:ln w="12700" cap="flat" cmpd="sng" algn="ctr">
            <a:solidFill>
              <a:schemeClr val="tx1"/>
            </a:solidFill>
            <a:prstDash val="solid"/>
            <a:round/>
            <a:headEnd type="none" w="lg" len="med"/>
            <a:tailEnd type="none" w="lg" len="med"/>
          </a:ln>
          <a:effec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8" name="Oval 7"/>
          <p:cNvSpPr/>
          <p:nvPr/>
        </p:nvSpPr>
        <p:spPr bwMode="auto">
          <a:xfrm>
            <a:off x="1225825" y="2951267"/>
            <a:ext cx="91440" cy="91440"/>
          </a:xfrm>
          <a:prstGeom prst="ellipse">
            <a:avLst/>
          </a:prstGeom>
          <a:solidFill>
            <a:schemeClr val="accent6">
              <a:lumMod val="75000"/>
            </a:schemeClr>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9" name="Oval 8"/>
          <p:cNvSpPr/>
          <p:nvPr/>
        </p:nvSpPr>
        <p:spPr bwMode="auto">
          <a:xfrm>
            <a:off x="1465688" y="2785623"/>
            <a:ext cx="274320" cy="274320"/>
          </a:xfrm>
          <a:prstGeom prst="ellipse">
            <a:avLst/>
          </a:prstGeom>
          <a:solidFill>
            <a:schemeClr val="accent6">
              <a:lumMod val="75000"/>
            </a:schemeClr>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0" name="Oval 9"/>
          <p:cNvSpPr/>
          <p:nvPr/>
        </p:nvSpPr>
        <p:spPr bwMode="auto">
          <a:xfrm>
            <a:off x="1828791" y="2830664"/>
            <a:ext cx="45720" cy="45720"/>
          </a:xfrm>
          <a:prstGeom prst="ellipse">
            <a:avLst/>
          </a:prstGeom>
          <a:solidFill>
            <a:schemeClr val="accent6">
              <a:lumMod val="75000"/>
            </a:schemeClr>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1" name="TextBox 10"/>
          <p:cNvSpPr txBox="1"/>
          <p:nvPr/>
        </p:nvSpPr>
        <p:spPr>
          <a:xfrm>
            <a:off x="551347" y="1528583"/>
            <a:ext cx="2279315" cy="1200329"/>
          </a:xfrm>
          <a:prstGeom prst="rect">
            <a:avLst/>
          </a:prstGeom>
          <a:noFill/>
        </p:spPr>
        <p:txBody>
          <a:bodyPr wrap="square" rtlCol="0">
            <a:spAutoFit/>
          </a:bodyPr>
          <a:lstStyle/>
          <a:p>
            <a:r>
              <a:rPr lang="en-US" sz="2400" b="0" dirty="0">
                <a:latin typeface="+mn-lt"/>
              </a:rPr>
              <a:t>No removal by interception in straight tube</a:t>
            </a:r>
          </a:p>
        </p:txBody>
      </p:sp>
      <p:grpSp>
        <p:nvGrpSpPr>
          <p:cNvPr id="21" name="Group 20"/>
          <p:cNvGrpSpPr/>
          <p:nvPr/>
        </p:nvGrpSpPr>
        <p:grpSpPr>
          <a:xfrm>
            <a:off x="3621668" y="2888318"/>
            <a:ext cx="1578707" cy="3484652"/>
            <a:chOff x="2716321" y="2888318"/>
            <a:chExt cx="1578707" cy="3484652"/>
          </a:xfrm>
        </p:grpSpPr>
        <p:grpSp>
          <p:nvGrpSpPr>
            <p:cNvPr id="14" name="Group 13"/>
            <p:cNvGrpSpPr/>
            <p:nvPr/>
          </p:nvGrpSpPr>
          <p:grpSpPr>
            <a:xfrm>
              <a:off x="2716321" y="3136789"/>
              <a:ext cx="1578707" cy="3236181"/>
              <a:chOff x="3909017" y="3021495"/>
              <a:chExt cx="1578707" cy="3236181"/>
            </a:xfrm>
          </p:grpSpPr>
          <p:sp>
            <p:nvSpPr>
              <p:cNvPr id="12" name="Freeform 11"/>
              <p:cNvSpPr/>
              <p:nvPr/>
            </p:nvSpPr>
            <p:spPr bwMode="auto">
              <a:xfrm>
                <a:off x="3909017" y="3021495"/>
                <a:ext cx="639128" cy="3236181"/>
              </a:xfrm>
              <a:custGeom>
                <a:avLst/>
                <a:gdLst>
                  <a:gd name="connsiteX0" fmla="*/ 68908 w 851293"/>
                  <a:gd name="connsiteY0" fmla="*/ 0 h 3784821"/>
                  <a:gd name="connsiteX1" fmla="*/ 76859 w 851293"/>
                  <a:gd name="connsiteY1" fmla="*/ 970060 h 3784821"/>
                  <a:gd name="connsiteX2" fmla="*/ 848136 w 851293"/>
                  <a:gd name="connsiteY2" fmla="*/ 1789044 h 3784821"/>
                  <a:gd name="connsiteX3" fmla="*/ 347204 w 851293"/>
                  <a:gd name="connsiteY3" fmla="*/ 3140766 h 3784821"/>
                  <a:gd name="connsiteX4" fmla="*/ 275642 w 851293"/>
                  <a:gd name="connsiteY4" fmla="*/ 3784821 h 3784821"/>
                  <a:gd name="connsiteX0" fmla="*/ 41689 w 887684"/>
                  <a:gd name="connsiteY0" fmla="*/ 0 h 3784821"/>
                  <a:gd name="connsiteX1" fmla="*/ 113250 w 887684"/>
                  <a:gd name="connsiteY1" fmla="*/ 970060 h 3784821"/>
                  <a:gd name="connsiteX2" fmla="*/ 884527 w 887684"/>
                  <a:gd name="connsiteY2" fmla="*/ 1789044 h 3784821"/>
                  <a:gd name="connsiteX3" fmla="*/ 383595 w 887684"/>
                  <a:gd name="connsiteY3" fmla="*/ 3140766 h 3784821"/>
                  <a:gd name="connsiteX4" fmla="*/ 312033 w 887684"/>
                  <a:gd name="connsiteY4" fmla="*/ 3784821 h 3784821"/>
                  <a:gd name="connsiteX0" fmla="*/ 18927 w 864922"/>
                  <a:gd name="connsiteY0" fmla="*/ 0 h 3784821"/>
                  <a:gd name="connsiteX1" fmla="*/ 90488 w 864922"/>
                  <a:gd name="connsiteY1" fmla="*/ 970060 h 3784821"/>
                  <a:gd name="connsiteX2" fmla="*/ 861765 w 864922"/>
                  <a:gd name="connsiteY2" fmla="*/ 1789044 h 3784821"/>
                  <a:gd name="connsiteX3" fmla="*/ 360833 w 864922"/>
                  <a:gd name="connsiteY3" fmla="*/ 3140766 h 3784821"/>
                  <a:gd name="connsiteX4" fmla="*/ 289271 w 864922"/>
                  <a:gd name="connsiteY4" fmla="*/ 3784821 h 37848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4922" h="3784821">
                    <a:moveTo>
                      <a:pt x="18927" y="0"/>
                    </a:moveTo>
                    <a:cubicBezTo>
                      <a:pt x="13626" y="423408"/>
                      <a:pt x="-49985" y="671886"/>
                      <a:pt x="90488" y="970060"/>
                    </a:cubicBezTo>
                    <a:cubicBezTo>
                      <a:pt x="230961" y="1268234"/>
                      <a:pt x="816707" y="1427260"/>
                      <a:pt x="861765" y="1789044"/>
                    </a:cubicBezTo>
                    <a:cubicBezTo>
                      <a:pt x="906823" y="2150828"/>
                      <a:pt x="456249" y="2808137"/>
                      <a:pt x="360833" y="3140766"/>
                    </a:cubicBezTo>
                    <a:cubicBezTo>
                      <a:pt x="265417" y="3473396"/>
                      <a:pt x="277344" y="3629108"/>
                      <a:pt x="289271" y="3784821"/>
                    </a:cubicBezTo>
                  </a:path>
                </a:pathLst>
              </a:custGeom>
              <a:noFill/>
              <a:ln w="12700" cap="flat" cmpd="sng" algn="ctr">
                <a:solidFill>
                  <a:schemeClr val="tx1"/>
                </a:solidFill>
                <a:prstDash val="solid"/>
                <a:round/>
                <a:headEnd type="none" w="lg" len="med"/>
                <a:tailEnd type="none" w="lg" len="med"/>
              </a:ln>
              <a:effec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3" name="Freeform 12"/>
              <p:cNvSpPr/>
              <p:nvPr/>
            </p:nvSpPr>
            <p:spPr bwMode="auto">
              <a:xfrm flipH="1">
                <a:off x="4848596" y="3021495"/>
                <a:ext cx="639128" cy="3236181"/>
              </a:xfrm>
              <a:custGeom>
                <a:avLst/>
                <a:gdLst>
                  <a:gd name="connsiteX0" fmla="*/ 68908 w 851293"/>
                  <a:gd name="connsiteY0" fmla="*/ 0 h 3784821"/>
                  <a:gd name="connsiteX1" fmla="*/ 76859 w 851293"/>
                  <a:gd name="connsiteY1" fmla="*/ 970060 h 3784821"/>
                  <a:gd name="connsiteX2" fmla="*/ 848136 w 851293"/>
                  <a:gd name="connsiteY2" fmla="*/ 1789044 h 3784821"/>
                  <a:gd name="connsiteX3" fmla="*/ 347204 w 851293"/>
                  <a:gd name="connsiteY3" fmla="*/ 3140766 h 3784821"/>
                  <a:gd name="connsiteX4" fmla="*/ 275642 w 851293"/>
                  <a:gd name="connsiteY4" fmla="*/ 3784821 h 3784821"/>
                  <a:gd name="connsiteX0" fmla="*/ 41689 w 887684"/>
                  <a:gd name="connsiteY0" fmla="*/ 0 h 3784821"/>
                  <a:gd name="connsiteX1" fmla="*/ 113250 w 887684"/>
                  <a:gd name="connsiteY1" fmla="*/ 970060 h 3784821"/>
                  <a:gd name="connsiteX2" fmla="*/ 884527 w 887684"/>
                  <a:gd name="connsiteY2" fmla="*/ 1789044 h 3784821"/>
                  <a:gd name="connsiteX3" fmla="*/ 383595 w 887684"/>
                  <a:gd name="connsiteY3" fmla="*/ 3140766 h 3784821"/>
                  <a:gd name="connsiteX4" fmla="*/ 312033 w 887684"/>
                  <a:gd name="connsiteY4" fmla="*/ 3784821 h 3784821"/>
                  <a:gd name="connsiteX0" fmla="*/ 18927 w 864922"/>
                  <a:gd name="connsiteY0" fmla="*/ 0 h 3784821"/>
                  <a:gd name="connsiteX1" fmla="*/ 90488 w 864922"/>
                  <a:gd name="connsiteY1" fmla="*/ 970060 h 3784821"/>
                  <a:gd name="connsiteX2" fmla="*/ 861765 w 864922"/>
                  <a:gd name="connsiteY2" fmla="*/ 1789044 h 3784821"/>
                  <a:gd name="connsiteX3" fmla="*/ 360833 w 864922"/>
                  <a:gd name="connsiteY3" fmla="*/ 3140766 h 3784821"/>
                  <a:gd name="connsiteX4" fmla="*/ 289271 w 864922"/>
                  <a:gd name="connsiteY4" fmla="*/ 3784821 h 37848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4922" h="3784821">
                    <a:moveTo>
                      <a:pt x="18927" y="0"/>
                    </a:moveTo>
                    <a:cubicBezTo>
                      <a:pt x="13626" y="423408"/>
                      <a:pt x="-49985" y="671886"/>
                      <a:pt x="90488" y="970060"/>
                    </a:cubicBezTo>
                    <a:cubicBezTo>
                      <a:pt x="230961" y="1268234"/>
                      <a:pt x="816707" y="1427260"/>
                      <a:pt x="861765" y="1789044"/>
                    </a:cubicBezTo>
                    <a:cubicBezTo>
                      <a:pt x="906823" y="2150828"/>
                      <a:pt x="456249" y="2808137"/>
                      <a:pt x="360833" y="3140766"/>
                    </a:cubicBezTo>
                    <a:cubicBezTo>
                      <a:pt x="265417" y="3473396"/>
                      <a:pt x="277344" y="3629108"/>
                      <a:pt x="289271" y="3784821"/>
                    </a:cubicBezTo>
                  </a:path>
                </a:pathLst>
              </a:custGeom>
              <a:noFill/>
              <a:ln w="12700" cap="flat" cmpd="sng" algn="ctr">
                <a:solidFill>
                  <a:schemeClr val="tx1"/>
                </a:solidFill>
                <a:prstDash val="solid"/>
                <a:round/>
                <a:headEnd type="none" w="lg" len="med"/>
                <a:tailEnd type="none" w="lg" len="med"/>
              </a:ln>
              <a:effec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grpSp>
        <p:sp>
          <p:nvSpPr>
            <p:cNvPr id="15" name="Oval 14"/>
            <p:cNvSpPr/>
            <p:nvPr/>
          </p:nvSpPr>
          <p:spPr bwMode="auto">
            <a:xfrm>
              <a:off x="2732222" y="2888318"/>
              <a:ext cx="1554480" cy="521208"/>
            </a:xfrm>
            <a:prstGeom prst="ellipse">
              <a:avLst/>
            </a:prstGeom>
            <a:solidFill>
              <a:srgbClr val="817FFF"/>
            </a:solidFill>
            <a:ln w="12700" cap="flat" cmpd="sng" algn="ctr">
              <a:solidFill>
                <a:schemeClr val="tx1"/>
              </a:solidFill>
              <a:prstDash val="solid"/>
              <a:round/>
              <a:headEnd type="none" w="lg" len="med"/>
              <a:tailEnd type="none" w="lg" len="med"/>
            </a:ln>
            <a:effec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6" name="Oval 15"/>
            <p:cNvSpPr/>
            <p:nvPr/>
          </p:nvSpPr>
          <p:spPr bwMode="auto">
            <a:xfrm>
              <a:off x="3355449" y="4662777"/>
              <a:ext cx="300451" cy="100584"/>
            </a:xfrm>
            <a:prstGeom prst="ellipse">
              <a:avLst/>
            </a:prstGeom>
            <a:solidFill>
              <a:srgbClr val="817FFF"/>
            </a:solidFill>
            <a:ln w="12700" cap="flat" cmpd="sng" algn="ctr">
              <a:solidFill>
                <a:schemeClr val="tx1"/>
              </a:solidFill>
              <a:prstDash val="solid"/>
              <a:round/>
              <a:headEnd type="none" w="lg" len="med"/>
              <a:tailEnd type="none" w="lg" len="med"/>
            </a:ln>
            <a:effec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grpSp>
      <p:sp>
        <p:nvSpPr>
          <p:cNvPr id="17" name="Oval 16"/>
          <p:cNvSpPr/>
          <p:nvPr/>
        </p:nvSpPr>
        <p:spPr bwMode="auto">
          <a:xfrm>
            <a:off x="3827925" y="2922783"/>
            <a:ext cx="182880" cy="182880"/>
          </a:xfrm>
          <a:prstGeom prst="ellipse">
            <a:avLst/>
          </a:prstGeom>
          <a:solidFill>
            <a:schemeClr val="accent6">
              <a:lumMod val="75000"/>
            </a:schemeClr>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9" name="Oval 18"/>
          <p:cNvSpPr/>
          <p:nvPr/>
        </p:nvSpPr>
        <p:spPr bwMode="auto">
          <a:xfrm>
            <a:off x="4697931" y="3002975"/>
            <a:ext cx="91440" cy="91440"/>
          </a:xfrm>
          <a:prstGeom prst="ellipse">
            <a:avLst/>
          </a:prstGeom>
          <a:solidFill>
            <a:schemeClr val="accent6">
              <a:lumMod val="75000"/>
            </a:schemeClr>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22" name="Oval 21"/>
          <p:cNvSpPr/>
          <p:nvPr/>
        </p:nvSpPr>
        <p:spPr bwMode="auto">
          <a:xfrm>
            <a:off x="4260796" y="2865815"/>
            <a:ext cx="182880" cy="182880"/>
          </a:xfrm>
          <a:prstGeom prst="ellipse">
            <a:avLst/>
          </a:prstGeom>
          <a:solidFill>
            <a:schemeClr val="accent6">
              <a:lumMod val="75000"/>
            </a:schemeClr>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23" name="Oval 22"/>
          <p:cNvSpPr/>
          <p:nvPr/>
        </p:nvSpPr>
        <p:spPr bwMode="auto">
          <a:xfrm>
            <a:off x="4438662" y="3012889"/>
            <a:ext cx="91440" cy="91440"/>
          </a:xfrm>
          <a:prstGeom prst="ellipse">
            <a:avLst/>
          </a:prstGeom>
          <a:solidFill>
            <a:schemeClr val="accent6">
              <a:lumMod val="75000"/>
            </a:schemeClr>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24" name="Oval 23"/>
          <p:cNvSpPr/>
          <p:nvPr/>
        </p:nvSpPr>
        <p:spPr bwMode="auto">
          <a:xfrm>
            <a:off x="4131309" y="3110285"/>
            <a:ext cx="91440" cy="91440"/>
          </a:xfrm>
          <a:prstGeom prst="ellipse">
            <a:avLst/>
          </a:prstGeom>
          <a:solidFill>
            <a:schemeClr val="accent6">
              <a:lumMod val="75000"/>
            </a:schemeClr>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Tree>
    <p:extLst>
      <p:ext uri="{BB962C8B-B14F-4D97-AF65-F5344CB8AC3E}">
        <p14:creationId xmlns:p14="http://schemas.microsoft.com/office/powerpoint/2010/main" val="140863346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2.77778E-7 -3.93245E-6 L 2.77778E-7 0.54083 " pathEditMode="relative" rAng="0" ptsTypes="AA">
                                      <p:cBhvr>
                                        <p:cTn id="6" dur="2000" fill="hold"/>
                                        <p:tgtEl>
                                          <p:spTgt spid="7"/>
                                        </p:tgtEl>
                                        <p:attrNameLst>
                                          <p:attrName>ppt_x</p:attrName>
                                          <p:attrName>ppt_y</p:attrName>
                                        </p:attrNameLst>
                                      </p:cBhvr>
                                      <p:rCtr x="0" y="27041"/>
                                    </p:animMotion>
                                  </p:childTnLst>
                                </p:cTn>
                              </p:par>
                              <p:par>
                                <p:cTn id="7" presetID="1" presetClass="entr" presetSubtype="0" fill="hold" grpId="1"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42" presetClass="path" presetSubtype="0" accel="50000" decel="50000" fill="hold" grpId="0" nodeType="withEffect">
                                  <p:stCondLst>
                                    <p:cond delay="300"/>
                                  </p:stCondLst>
                                  <p:childTnLst>
                                    <p:animMotion origin="layout" path="M 2.77778E-7 -3.93245E-6 L 2.77778E-7 0.54083 " pathEditMode="relative" rAng="0" ptsTypes="AA">
                                      <p:cBhvr>
                                        <p:cTn id="10" dur="2000" fill="hold"/>
                                        <p:tgtEl>
                                          <p:spTgt spid="8"/>
                                        </p:tgtEl>
                                        <p:attrNameLst>
                                          <p:attrName>ppt_x</p:attrName>
                                          <p:attrName>ppt_y</p:attrName>
                                        </p:attrNameLst>
                                      </p:cBhvr>
                                      <p:rCtr x="0" y="27041"/>
                                    </p:animMotion>
                                  </p:childTnLst>
                                </p:cTn>
                              </p:par>
                              <p:par>
                                <p:cTn id="11" presetID="42" presetClass="path" presetSubtype="0" accel="50000" decel="50000" fill="hold" grpId="0" nodeType="withEffect">
                                  <p:stCondLst>
                                    <p:cond delay="700"/>
                                  </p:stCondLst>
                                  <p:childTnLst>
                                    <p:animMotion origin="layout" path="M 2.77778E-7 -3.93245E-6 L 2.77778E-7 0.54083 " pathEditMode="relative" rAng="0" ptsTypes="AA">
                                      <p:cBhvr>
                                        <p:cTn id="12" dur="2000" fill="hold"/>
                                        <p:tgtEl>
                                          <p:spTgt spid="9"/>
                                        </p:tgtEl>
                                        <p:attrNameLst>
                                          <p:attrName>ppt_x</p:attrName>
                                          <p:attrName>ppt_y</p:attrName>
                                        </p:attrNameLst>
                                      </p:cBhvr>
                                      <p:rCtr x="0" y="27041"/>
                                    </p:animMotion>
                                  </p:childTnLst>
                                </p:cTn>
                              </p:par>
                              <p:par>
                                <p:cTn id="13" presetID="1" presetClass="entr" presetSubtype="0" fill="hold" grpId="1" nodeType="withEffect">
                                  <p:stCondLst>
                                    <p:cond delay="800"/>
                                  </p:stCondLst>
                                  <p:childTnLst>
                                    <p:set>
                                      <p:cBhvr>
                                        <p:cTn id="14" dur="1" fill="hold">
                                          <p:stCondLst>
                                            <p:cond delay="0"/>
                                          </p:stCondLst>
                                        </p:cTn>
                                        <p:tgtEl>
                                          <p:spTgt spid="9"/>
                                        </p:tgtEl>
                                        <p:attrNameLst>
                                          <p:attrName>style.visibility</p:attrName>
                                        </p:attrNameLst>
                                      </p:cBhvr>
                                      <p:to>
                                        <p:strVal val="visible"/>
                                      </p:to>
                                    </p:set>
                                  </p:childTnLst>
                                </p:cTn>
                              </p:par>
                              <p:par>
                                <p:cTn id="15" presetID="42" presetClass="path" presetSubtype="0" accel="50000" decel="50000" fill="hold" grpId="0" nodeType="withEffect">
                                  <p:stCondLst>
                                    <p:cond delay="1300"/>
                                  </p:stCondLst>
                                  <p:childTnLst>
                                    <p:animMotion origin="layout" path="M 2.77778E-7 -3.93245E-6 L 2.77778E-7 0.54083 " pathEditMode="relative" rAng="0" ptsTypes="AA">
                                      <p:cBhvr>
                                        <p:cTn id="16" dur="2000" fill="hold"/>
                                        <p:tgtEl>
                                          <p:spTgt spid="10"/>
                                        </p:tgtEl>
                                        <p:attrNameLst>
                                          <p:attrName>ppt_x</p:attrName>
                                          <p:attrName>ppt_y</p:attrName>
                                        </p:attrNameLst>
                                      </p:cBhvr>
                                      <p:rCtr x="0" y="27041"/>
                                    </p:animMotion>
                                  </p:childTnLst>
                                </p:cTn>
                              </p:par>
                              <p:par>
                                <p:cTn id="17" presetID="1" presetClass="entr" presetSubtype="0" fill="hold" grpId="1" nodeType="withEffect">
                                  <p:stCondLst>
                                    <p:cond delay="130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0" presetClass="path" presetSubtype="0" accel="50000" decel="50000" fill="hold" grpId="0" nodeType="clickEffect">
                                  <p:stCondLst>
                                    <p:cond delay="0"/>
                                  </p:stCondLst>
                                  <p:childTnLst>
                                    <p:animMotion origin="layout" path="M -4.16667E-6 -1.85185E-6 C 0.00274 0.0456 -0.0052 0.1125 0.00886 0.15324 C 0.02292 0.19375 0.04128 0.19167 0.04545 0.23195 " pathEditMode="relative" rAng="0" ptsTypes="AAA">
                                      <p:cBhvr>
                                        <p:cTn id="22" dur="2000" fill="hold"/>
                                        <p:tgtEl>
                                          <p:spTgt spid="17"/>
                                        </p:tgtEl>
                                        <p:attrNameLst>
                                          <p:attrName>ppt_x</p:attrName>
                                          <p:attrName>ppt_y</p:attrName>
                                        </p:attrNameLst>
                                      </p:cBhvr>
                                      <p:rCtr x="2266" y="11597"/>
                                    </p:animMotion>
                                  </p:childTnLst>
                                </p:cTn>
                              </p:par>
                              <p:par>
                                <p:cTn id="23" presetID="1" presetClass="entr" presetSubtype="0" fill="hold" grpId="1"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0" presetClass="path" presetSubtype="0" accel="50000" decel="50000" fill="hold" grpId="0" nodeType="withEffect">
                                  <p:stCondLst>
                                    <p:cond delay="1700"/>
                                  </p:stCondLst>
                                  <p:childTnLst>
                                    <p:animMotion origin="layout" path="M 0.003 -4.44444E-6 C 0.00117 0.04561 0.00625 0.1125 -0.00247 0.15325 C -0.0108 0.19375 -0.02187 0.19167 -0.02409 0.23195 " pathEditMode="relative" rAng="0" ptsTypes="AAA">
                                      <p:cBhvr>
                                        <p:cTn id="26" dur="2000" fill="hold"/>
                                        <p:tgtEl>
                                          <p:spTgt spid="19"/>
                                        </p:tgtEl>
                                        <p:attrNameLst>
                                          <p:attrName>ppt_x</p:attrName>
                                          <p:attrName>ppt_y</p:attrName>
                                        </p:attrNameLst>
                                      </p:cBhvr>
                                      <p:rCtr x="-1354" y="11597"/>
                                    </p:animMotion>
                                  </p:childTnLst>
                                </p:cTn>
                              </p:par>
                              <p:par>
                                <p:cTn id="27" presetID="1" presetClass="entr" presetSubtype="0" fill="hold" grpId="1" nodeType="withEffect">
                                  <p:stCondLst>
                                    <p:cond delay="1700"/>
                                  </p:stCondLst>
                                  <p:childTnLst>
                                    <p:set>
                                      <p:cBhvr>
                                        <p:cTn id="28" dur="1" fill="hold">
                                          <p:stCondLst>
                                            <p:cond delay="0"/>
                                          </p:stCondLst>
                                        </p:cTn>
                                        <p:tgtEl>
                                          <p:spTgt spid="19"/>
                                        </p:tgtEl>
                                        <p:attrNameLst>
                                          <p:attrName>style.visibility</p:attrName>
                                        </p:attrNameLst>
                                      </p:cBhvr>
                                      <p:to>
                                        <p:strVal val="visible"/>
                                      </p:to>
                                    </p:set>
                                  </p:childTnLst>
                                </p:cTn>
                              </p:par>
                              <p:par>
                                <p:cTn id="29" presetID="1" presetClass="entr" presetSubtype="0" fill="hold" grpId="1" nodeType="withEffect">
                                  <p:stCondLst>
                                    <p:cond delay="1700"/>
                                  </p:stCondLst>
                                  <p:childTnLst>
                                    <p:set>
                                      <p:cBhvr>
                                        <p:cTn id="30" dur="1" fill="hold">
                                          <p:stCondLst>
                                            <p:cond delay="0"/>
                                          </p:stCondLst>
                                        </p:cTn>
                                        <p:tgtEl>
                                          <p:spTgt spid="23"/>
                                        </p:tgtEl>
                                        <p:attrNameLst>
                                          <p:attrName>style.visibility</p:attrName>
                                        </p:attrNameLst>
                                      </p:cBhvr>
                                      <p:to>
                                        <p:strVal val="visible"/>
                                      </p:to>
                                    </p:set>
                                  </p:childTnLst>
                                </p:cTn>
                              </p:par>
                              <p:par>
                                <p:cTn id="31" presetID="0" presetClass="path" presetSubtype="0" accel="50000" decel="50000" fill="hold" grpId="0" nodeType="withEffect">
                                  <p:stCondLst>
                                    <p:cond delay="1700"/>
                                  </p:stCondLst>
                                  <p:childTnLst>
                                    <p:animMotion origin="layout" path="M 1.875E-6 4.81481E-6 C 0.00065 0.04467 -0.00143 0.11018 0.00221 0.15 C 0.00586 0.18981 0.01081 0.18773 0.01185 0.22731 " pathEditMode="relative" rAng="0" ptsTypes="AAA">
                                      <p:cBhvr>
                                        <p:cTn id="32" dur="2000" fill="hold"/>
                                        <p:tgtEl>
                                          <p:spTgt spid="24"/>
                                        </p:tgtEl>
                                        <p:attrNameLst>
                                          <p:attrName>ppt_x</p:attrName>
                                          <p:attrName>ppt_y</p:attrName>
                                        </p:attrNameLst>
                                      </p:cBhvr>
                                      <p:rCtr x="586" y="11366"/>
                                    </p:animMotion>
                                  </p:childTnLst>
                                </p:cTn>
                              </p:par>
                              <p:par>
                                <p:cTn id="33" presetID="1" presetClass="entr" presetSubtype="0" fill="hold" grpId="1" nodeType="withEffect">
                                  <p:stCondLst>
                                    <p:cond delay="1700"/>
                                  </p:stCondLst>
                                  <p:childTnLst>
                                    <p:set>
                                      <p:cBhvr>
                                        <p:cTn id="34" dur="1" fill="hold">
                                          <p:stCondLst>
                                            <p:cond delay="0"/>
                                          </p:stCondLst>
                                        </p:cTn>
                                        <p:tgtEl>
                                          <p:spTgt spid="24"/>
                                        </p:tgtEl>
                                        <p:attrNameLst>
                                          <p:attrName>style.visibility</p:attrName>
                                        </p:attrNameLst>
                                      </p:cBhvr>
                                      <p:to>
                                        <p:strVal val="visible"/>
                                      </p:to>
                                    </p:set>
                                  </p:childTnLst>
                                </p:cTn>
                              </p:par>
                            </p:childTnLst>
                          </p:cTn>
                        </p:par>
                        <p:par>
                          <p:cTn id="35" fill="hold">
                            <p:stCondLst>
                              <p:cond delay="3700"/>
                            </p:stCondLst>
                            <p:childTnLst>
                              <p:par>
                                <p:cTn id="36" presetID="0" presetClass="path" presetSubtype="0" accel="50000" decel="50000" fill="hold" grpId="0" nodeType="afterEffect">
                                  <p:stCondLst>
                                    <p:cond delay="0"/>
                                  </p:stCondLst>
                                  <p:childTnLst>
                                    <p:animMotion origin="layout" path="M -0.00117 1.48148E-6 C 0.00091 0.09398 -0.00521 0.23194 0.0056 0.31597 C 0.01654 0.4 0.01029 0.3993 0.01354 0.48241 " pathEditMode="relative" rAng="0" ptsTypes="AAA">
                                      <p:cBhvr>
                                        <p:cTn id="37" dur="2000" fill="hold"/>
                                        <p:tgtEl>
                                          <p:spTgt spid="22"/>
                                        </p:tgtEl>
                                        <p:attrNameLst>
                                          <p:attrName>ppt_x</p:attrName>
                                          <p:attrName>ppt_y</p:attrName>
                                        </p:attrNameLst>
                                      </p:cBhvr>
                                      <p:rCtr x="729" y="24120"/>
                                    </p:animMotion>
                                  </p:childTnLst>
                                </p:cTn>
                              </p:par>
                            </p:childTnLst>
                          </p:cTn>
                        </p:par>
                        <p:par>
                          <p:cTn id="38" fill="hold">
                            <p:stCondLst>
                              <p:cond delay="5700"/>
                            </p:stCondLst>
                            <p:childTnLst>
                              <p:par>
                                <p:cTn id="39" presetID="0" presetClass="path" presetSubtype="0" accel="50000" decel="50000" fill="hold" grpId="0" nodeType="afterEffect">
                                  <p:stCondLst>
                                    <p:cond delay="0"/>
                                  </p:stCondLst>
                                  <p:childTnLst>
                                    <p:animMotion origin="layout" path="M 1.45833E-6 -3.33333E-6 C -0.00039 0.04561 0.00052 0.1125 -0.00091 0.15324 C -0.00221 0.19375 -0.00378 0.19167 -0.00417 0.23195 " pathEditMode="relative" rAng="0" ptsTypes="AAA">
                                      <p:cBhvr>
                                        <p:cTn id="40" dur="2000" fill="hold"/>
                                        <p:tgtEl>
                                          <p:spTgt spid="23"/>
                                        </p:tgtEl>
                                        <p:attrNameLst>
                                          <p:attrName>ppt_x</p:attrName>
                                          <p:attrName>ppt_y</p:attrName>
                                        </p:attrNameLst>
                                      </p:cBhvr>
                                      <p:rCtr x="-208" y="11597"/>
                                    </p:animMotion>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0">
                                            <p:txEl>
                                              <p:pRg st="1" end="1"/>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20">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0" grpId="0" build="p"/>
      <p:bldP spid="8" grpId="0" animBg="1"/>
      <p:bldP spid="8" grpId="1" animBg="1"/>
      <p:bldP spid="9" grpId="0" animBg="1"/>
      <p:bldP spid="9" grpId="1" animBg="1"/>
      <p:bldP spid="10" grpId="0" animBg="1"/>
      <p:bldP spid="10" grpId="1" animBg="1"/>
      <p:bldP spid="17" grpId="0" animBg="1"/>
      <p:bldP spid="17" grpId="1" animBg="1"/>
      <p:bldP spid="19" grpId="0" animBg="1"/>
      <p:bldP spid="19" grpId="1" animBg="1"/>
      <p:bldP spid="22" grpId="0" animBg="1"/>
      <p:bldP spid="23" grpId="0" animBg="1"/>
      <p:bldP spid="23" grpId="1" animBg="1"/>
      <p:bldP spid="24" grpId="0" animBg="1"/>
      <p:bldP spid="24"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EDECE-E45E-40D5-AB00-3F4EA7AD4B0D}"/>
              </a:ext>
            </a:extLst>
          </p:cNvPr>
          <p:cNvSpPr>
            <a:spLocks noGrp="1"/>
          </p:cNvSpPr>
          <p:nvPr>
            <p:ph type="title"/>
          </p:nvPr>
        </p:nvSpPr>
        <p:spPr/>
        <p:txBody>
          <a:bodyPr/>
          <a:lstStyle/>
          <a:p>
            <a:r>
              <a:rPr lang="en-US" dirty="0"/>
              <a:t>Filter pore physics</a:t>
            </a:r>
          </a:p>
        </p:txBody>
      </p:sp>
      <p:sp>
        <p:nvSpPr>
          <p:cNvPr id="40" name="Content Placeholder 39">
            <a:extLst>
              <a:ext uri="{FF2B5EF4-FFF2-40B4-BE49-F238E27FC236}">
                <a16:creationId xmlns:a16="http://schemas.microsoft.com/office/drawing/2014/main" id="{25BD0CFC-E719-4BF9-9AE9-2C2327A8B2D5}"/>
              </a:ext>
            </a:extLst>
          </p:cNvPr>
          <p:cNvSpPr>
            <a:spLocks noGrp="1"/>
          </p:cNvSpPr>
          <p:nvPr>
            <p:ph idx="1"/>
          </p:nvPr>
        </p:nvSpPr>
        <p:spPr>
          <a:xfrm>
            <a:off x="8220546" y="2462543"/>
            <a:ext cx="3541961" cy="3663620"/>
          </a:xfrm>
        </p:spPr>
        <p:txBody>
          <a:bodyPr/>
          <a:lstStyle/>
          <a:p>
            <a:r>
              <a:rPr lang="en-US" dirty="0"/>
              <a:t>The flow constriction might be made of the larger flocs that escaped the plate settlers</a:t>
            </a:r>
          </a:p>
        </p:txBody>
      </p:sp>
      <p:pic>
        <p:nvPicPr>
          <p:cNvPr id="7" name="Picture 6">
            <a:extLst>
              <a:ext uri="{FF2B5EF4-FFF2-40B4-BE49-F238E27FC236}">
                <a16:creationId xmlns:a16="http://schemas.microsoft.com/office/drawing/2014/main" id="{2092206D-FA82-4395-8139-5E3F28313D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5790" y="1738780"/>
            <a:ext cx="6656316" cy="4865208"/>
          </a:xfrm>
          <a:prstGeom prst="rect">
            <a:avLst/>
          </a:prstGeom>
        </p:spPr>
      </p:pic>
      <p:cxnSp>
        <p:nvCxnSpPr>
          <p:cNvPr id="9" name="Straight Arrow Connector 8">
            <a:extLst>
              <a:ext uri="{FF2B5EF4-FFF2-40B4-BE49-F238E27FC236}">
                <a16:creationId xmlns:a16="http://schemas.microsoft.com/office/drawing/2014/main" id="{19530014-B314-4476-8854-A47D29DE6076}"/>
              </a:ext>
            </a:extLst>
          </p:cNvPr>
          <p:cNvCxnSpPr>
            <a:cxnSpLocks/>
          </p:cNvCxnSpPr>
          <p:nvPr/>
        </p:nvCxnSpPr>
        <p:spPr>
          <a:xfrm>
            <a:off x="1575303" y="4110273"/>
            <a:ext cx="1991762"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5BB6ACD6-6E0B-427C-B881-2E1D06B4CC1B}"/>
              </a:ext>
            </a:extLst>
          </p:cNvPr>
          <p:cNvCxnSpPr>
            <a:cxnSpLocks/>
          </p:cNvCxnSpPr>
          <p:nvPr/>
        </p:nvCxnSpPr>
        <p:spPr>
          <a:xfrm rot="5400000">
            <a:off x="2542515" y="5095592"/>
            <a:ext cx="1991762"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226D4901-0B37-4C24-B87B-421E1C6914E7}"/>
              </a:ext>
            </a:extLst>
          </p:cNvPr>
          <p:cNvSpPr txBox="1"/>
          <p:nvPr/>
        </p:nvSpPr>
        <p:spPr>
          <a:xfrm>
            <a:off x="3060072" y="6334780"/>
            <a:ext cx="1119217" cy="523220"/>
          </a:xfrm>
          <a:prstGeom prst="rect">
            <a:avLst/>
          </a:prstGeom>
          <a:noFill/>
        </p:spPr>
        <p:txBody>
          <a:bodyPr wrap="none" rtlCol="0">
            <a:spAutoFit/>
          </a:bodyPr>
          <a:lstStyle/>
          <a:p>
            <a:r>
              <a:rPr lang="en-US" b="0" dirty="0"/>
              <a:t>27 </a:t>
            </a:r>
            <a:r>
              <a:rPr lang="en-US" b="0" dirty="0">
                <a:latin typeface="Symbol" panose="05050102010706020507" pitchFamily="18" charset="2"/>
              </a:rPr>
              <a:t>m</a:t>
            </a:r>
            <a:r>
              <a:rPr lang="en-US" b="0" dirty="0"/>
              <a:t>m</a:t>
            </a:r>
          </a:p>
        </p:txBody>
      </p:sp>
      <p:pic>
        <p:nvPicPr>
          <p:cNvPr id="13" name="Picture 12">
            <a:extLst>
              <a:ext uri="{FF2B5EF4-FFF2-40B4-BE49-F238E27FC236}">
                <a16:creationId xmlns:a16="http://schemas.microsoft.com/office/drawing/2014/main" id="{CD25A654-7429-460A-A744-E7515220FAF9}"/>
              </a:ext>
            </a:extLst>
          </p:cNvPr>
          <p:cNvPicPr>
            <a:picLocks noChangeAspect="1"/>
          </p:cNvPicPr>
          <p:nvPr/>
        </p:nvPicPr>
        <p:blipFill>
          <a:blip r:embed="rId3"/>
          <a:stretch>
            <a:fillRect/>
          </a:stretch>
        </p:blipFill>
        <p:spPr>
          <a:xfrm>
            <a:off x="9088635" y="69881"/>
            <a:ext cx="3103365" cy="2400445"/>
          </a:xfrm>
          <a:prstGeom prst="rect">
            <a:avLst/>
          </a:prstGeom>
        </p:spPr>
      </p:pic>
      <p:sp>
        <p:nvSpPr>
          <p:cNvPr id="14" name="Oval 13">
            <a:extLst>
              <a:ext uri="{FF2B5EF4-FFF2-40B4-BE49-F238E27FC236}">
                <a16:creationId xmlns:a16="http://schemas.microsoft.com/office/drawing/2014/main" id="{03DCAAF5-0E83-4E6D-BDBC-FAC28D10FAA0}"/>
              </a:ext>
            </a:extLst>
          </p:cNvPr>
          <p:cNvSpPr/>
          <p:nvPr/>
        </p:nvSpPr>
        <p:spPr>
          <a:xfrm>
            <a:off x="9686165" y="1955549"/>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4A9039E6-C500-4FB6-9449-D27A0D54D271}"/>
              </a:ext>
            </a:extLst>
          </p:cNvPr>
          <p:cNvSpPr/>
          <p:nvPr/>
        </p:nvSpPr>
        <p:spPr>
          <a:xfrm>
            <a:off x="9829511" y="1845399"/>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8E991DA-23FE-4B81-82C8-3AD6E83AE77B}"/>
              </a:ext>
            </a:extLst>
          </p:cNvPr>
          <p:cNvSpPr/>
          <p:nvPr/>
        </p:nvSpPr>
        <p:spPr>
          <a:xfrm>
            <a:off x="9972857" y="1735249"/>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57DA92A5-A70B-4360-AB15-8CC8F88AB57F}"/>
              </a:ext>
            </a:extLst>
          </p:cNvPr>
          <p:cNvSpPr/>
          <p:nvPr/>
        </p:nvSpPr>
        <p:spPr>
          <a:xfrm>
            <a:off x="10098096" y="1588885"/>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064E364B-261F-4BBB-BE29-1050291A7680}"/>
              </a:ext>
            </a:extLst>
          </p:cNvPr>
          <p:cNvSpPr/>
          <p:nvPr/>
        </p:nvSpPr>
        <p:spPr>
          <a:xfrm>
            <a:off x="10223335" y="1442521"/>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185C0269-92D1-4296-A9B9-1D3AB0025B95}"/>
              </a:ext>
            </a:extLst>
          </p:cNvPr>
          <p:cNvSpPr/>
          <p:nvPr/>
        </p:nvSpPr>
        <p:spPr>
          <a:xfrm>
            <a:off x="10348574" y="1296157"/>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C902320F-256B-4B48-B1B9-7BD2208DCC10}"/>
              </a:ext>
            </a:extLst>
          </p:cNvPr>
          <p:cNvSpPr/>
          <p:nvPr/>
        </p:nvSpPr>
        <p:spPr>
          <a:xfrm>
            <a:off x="10437599" y="1122633"/>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46384D85-6C09-45A1-A5A2-463EA6A05B5F}"/>
              </a:ext>
            </a:extLst>
          </p:cNvPr>
          <p:cNvSpPr/>
          <p:nvPr/>
        </p:nvSpPr>
        <p:spPr>
          <a:xfrm>
            <a:off x="10526624" y="949109"/>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6B9B89C5-B607-4FB2-885D-3BF50EDD85C7}"/>
              </a:ext>
            </a:extLst>
          </p:cNvPr>
          <p:cNvSpPr/>
          <p:nvPr/>
        </p:nvSpPr>
        <p:spPr>
          <a:xfrm>
            <a:off x="10579435" y="766532"/>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B7F0BF49-E1B7-4839-8470-2E2929AFCABA}"/>
              </a:ext>
            </a:extLst>
          </p:cNvPr>
          <p:cNvSpPr/>
          <p:nvPr/>
        </p:nvSpPr>
        <p:spPr>
          <a:xfrm>
            <a:off x="10704674" y="991361"/>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A4974956-8C25-4A01-80C2-2DC785DD9534}"/>
              </a:ext>
            </a:extLst>
          </p:cNvPr>
          <p:cNvSpPr/>
          <p:nvPr/>
        </p:nvSpPr>
        <p:spPr>
          <a:xfrm>
            <a:off x="10775592" y="1170922"/>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16D91F49-0210-4CEB-8AB9-54516FFF7B1A}"/>
              </a:ext>
            </a:extLst>
          </p:cNvPr>
          <p:cNvSpPr/>
          <p:nvPr/>
        </p:nvSpPr>
        <p:spPr>
          <a:xfrm>
            <a:off x="10846510" y="1350483"/>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A6869C7F-976D-4BDA-8925-41C238CBA989}"/>
              </a:ext>
            </a:extLst>
          </p:cNvPr>
          <p:cNvSpPr/>
          <p:nvPr/>
        </p:nvSpPr>
        <p:spPr>
          <a:xfrm>
            <a:off x="10980802" y="1466670"/>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72BE592E-59B6-470E-B97A-0A14B0663F5F}"/>
              </a:ext>
            </a:extLst>
          </p:cNvPr>
          <p:cNvSpPr/>
          <p:nvPr/>
        </p:nvSpPr>
        <p:spPr>
          <a:xfrm>
            <a:off x="11087933" y="1619071"/>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73CBB2D0-4819-438F-97EE-E8DEFCD13036}"/>
              </a:ext>
            </a:extLst>
          </p:cNvPr>
          <p:cNvSpPr/>
          <p:nvPr/>
        </p:nvSpPr>
        <p:spPr>
          <a:xfrm>
            <a:off x="11222225" y="1762418"/>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594BE5E6-8F0D-4A73-B119-4166764A50EA}"/>
              </a:ext>
            </a:extLst>
          </p:cNvPr>
          <p:cNvSpPr/>
          <p:nvPr/>
        </p:nvSpPr>
        <p:spPr>
          <a:xfrm>
            <a:off x="11392731" y="1896712"/>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6426181A-90D3-4207-81C6-BB0A28884755}"/>
              </a:ext>
            </a:extLst>
          </p:cNvPr>
          <p:cNvSpPr/>
          <p:nvPr/>
        </p:nvSpPr>
        <p:spPr>
          <a:xfrm>
            <a:off x="11563237" y="2031006"/>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DD60D7BE-3451-4F6F-BED3-9B33C3D23C0D}"/>
              </a:ext>
            </a:extLst>
          </p:cNvPr>
          <p:cNvSpPr/>
          <p:nvPr/>
        </p:nvSpPr>
        <p:spPr>
          <a:xfrm>
            <a:off x="11109054" y="1893696"/>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247C75CB-3EA5-47CD-BE31-0FC25576AEFD}"/>
              </a:ext>
            </a:extLst>
          </p:cNvPr>
          <p:cNvSpPr/>
          <p:nvPr/>
        </p:nvSpPr>
        <p:spPr>
          <a:xfrm>
            <a:off x="10899314" y="1892188"/>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038B24A8-1F12-47F8-A612-D9D2472BEE17}"/>
              </a:ext>
            </a:extLst>
          </p:cNvPr>
          <p:cNvSpPr/>
          <p:nvPr/>
        </p:nvSpPr>
        <p:spPr>
          <a:xfrm>
            <a:off x="10689574" y="1890680"/>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46F98F58-9B30-44A1-8F3E-56ED7A7F1CE0}"/>
              </a:ext>
            </a:extLst>
          </p:cNvPr>
          <p:cNvSpPr/>
          <p:nvPr/>
        </p:nvSpPr>
        <p:spPr>
          <a:xfrm>
            <a:off x="10479834" y="1889172"/>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1F6AC546-2667-4543-8CB5-7315F4C94168}"/>
              </a:ext>
            </a:extLst>
          </p:cNvPr>
          <p:cNvSpPr/>
          <p:nvPr/>
        </p:nvSpPr>
        <p:spPr>
          <a:xfrm>
            <a:off x="10270094" y="1896717"/>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73978C23-E00D-4411-B3A5-FA2B09C8E72E}"/>
              </a:ext>
            </a:extLst>
          </p:cNvPr>
          <p:cNvSpPr/>
          <p:nvPr/>
        </p:nvSpPr>
        <p:spPr>
          <a:xfrm>
            <a:off x="10060354" y="1940476"/>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834D590F-55B8-4F50-B55B-B0CBF26CCF45}"/>
              </a:ext>
            </a:extLst>
          </p:cNvPr>
          <p:cNvSpPr/>
          <p:nvPr/>
        </p:nvSpPr>
        <p:spPr>
          <a:xfrm>
            <a:off x="9868720" y="2011396"/>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6E7CED24-D42A-4528-950E-8603611B177B}"/>
              </a:ext>
            </a:extLst>
          </p:cNvPr>
          <p:cNvSpPr/>
          <p:nvPr/>
        </p:nvSpPr>
        <p:spPr>
          <a:xfrm>
            <a:off x="9541284" y="2073262"/>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BB9DDC9A-0766-46F8-9A75-101214885CAB}"/>
              </a:ext>
            </a:extLst>
          </p:cNvPr>
          <p:cNvSpPr/>
          <p:nvPr/>
        </p:nvSpPr>
        <p:spPr>
          <a:xfrm>
            <a:off x="3438783" y="6172973"/>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8631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1"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up)">
                                      <p:cBhvr>
                                        <p:cTn id="10" dur="500"/>
                                        <p:tgtEl>
                                          <p:spTgt spid="11"/>
                                        </p:tgtEl>
                                      </p:cBhvr>
                                    </p:animEffect>
                                  </p:childTnLst>
                                </p:cTn>
                              </p:par>
                            </p:childTnLst>
                          </p:cTn>
                        </p:par>
                        <p:par>
                          <p:cTn id="11" fill="hold">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39"/>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A344A-5C46-4682-AED1-86AD53281084}"/>
              </a:ext>
            </a:extLst>
          </p:cNvPr>
          <p:cNvSpPr>
            <a:spLocks noGrp="1"/>
          </p:cNvSpPr>
          <p:nvPr>
            <p:ph type="title"/>
          </p:nvPr>
        </p:nvSpPr>
        <p:spPr/>
        <p:txBody>
          <a:bodyPr/>
          <a:lstStyle/>
          <a:p>
            <a:r>
              <a:rPr lang="en-US" dirty="0"/>
              <a:t>Pore constriction</a:t>
            </a:r>
          </a:p>
        </p:txBody>
      </p:sp>
      <p:pic>
        <p:nvPicPr>
          <p:cNvPr id="4" name="Picture 3">
            <a:extLst>
              <a:ext uri="{FF2B5EF4-FFF2-40B4-BE49-F238E27FC236}">
                <a16:creationId xmlns:a16="http://schemas.microsoft.com/office/drawing/2014/main" id="{D4028620-2E52-46D1-AD97-9947D296426F}"/>
              </a:ext>
            </a:extLst>
          </p:cNvPr>
          <p:cNvPicPr>
            <a:picLocks noChangeAspect="1"/>
          </p:cNvPicPr>
          <p:nvPr/>
        </p:nvPicPr>
        <p:blipFill>
          <a:blip r:embed="rId3"/>
          <a:stretch>
            <a:fillRect/>
          </a:stretch>
        </p:blipFill>
        <p:spPr>
          <a:xfrm>
            <a:off x="6310264" y="1651300"/>
            <a:ext cx="5444847" cy="2791056"/>
          </a:xfrm>
          <a:prstGeom prst="rect">
            <a:avLst/>
          </a:prstGeom>
        </p:spPr>
      </p:pic>
      <p:pic>
        <p:nvPicPr>
          <p:cNvPr id="6" name="Picture 5" descr="jan 1991 4">
            <a:extLst>
              <a:ext uri="{FF2B5EF4-FFF2-40B4-BE49-F238E27FC236}">
                <a16:creationId xmlns:a16="http://schemas.microsoft.com/office/drawing/2014/main" id="{7819461A-D38D-43A2-8664-400EA32D48EF}"/>
              </a:ext>
            </a:extLst>
          </p:cNvPr>
          <p:cNvPicPr>
            <a:picLocks noChangeAspect="1" noChangeArrowheads="1"/>
          </p:cNvPicPr>
          <p:nvPr/>
        </p:nvPicPr>
        <p:blipFill>
          <a:blip r:embed="rId4" cstate="screen"/>
          <a:srcRect/>
          <a:stretch>
            <a:fillRect/>
          </a:stretch>
        </p:blipFill>
        <p:spPr bwMode="auto">
          <a:xfrm>
            <a:off x="9965635" y="0"/>
            <a:ext cx="2226365" cy="1488826"/>
          </a:xfrm>
          <a:prstGeom prst="rect">
            <a:avLst/>
          </a:prstGeom>
          <a:noFill/>
        </p:spPr>
      </p:pic>
      <p:sp>
        <p:nvSpPr>
          <p:cNvPr id="7" name="Content Placeholder 6">
            <a:extLst>
              <a:ext uri="{FF2B5EF4-FFF2-40B4-BE49-F238E27FC236}">
                <a16:creationId xmlns:a16="http://schemas.microsoft.com/office/drawing/2014/main" id="{E31B202A-A7FC-4FBF-BBEE-E61C1CCCBA08}"/>
              </a:ext>
            </a:extLst>
          </p:cNvPr>
          <p:cNvSpPr>
            <a:spLocks noGrp="1"/>
          </p:cNvSpPr>
          <p:nvPr>
            <p:ph idx="1"/>
          </p:nvPr>
        </p:nvSpPr>
        <p:spPr>
          <a:xfrm>
            <a:off x="5875698" y="4463358"/>
            <a:ext cx="5886809" cy="1982709"/>
          </a:xfrm>
        </p:spPr>
        <p:txBody>
          <a:bodyPr/>
          <a:lstStyle/>
          <a:p>
            <a:r>
              <a:rPr lang="en-US" dirty="0"/>
              <a:t>The floc volume that “fills” a filter is VERY tiny compared with the sand pore volume</a:t>
            </a:r>
          </a:p>
        </p:txBody>
      </p:sp>
      <p:cxnSp>
        <p:nvCxnSpPr>
          <p:cNvPr id="9" name="Straight Connector 8">
            <a:extLst>
              <a:ext uri="{FF2B5EF4-FFF2-40B4-BE49-F238E27FC236}">
                <a16:creationId xmlns:a16="http://schemas.microsoft.com/office/drawing/2014/main" id="{B8B6CDBE-54AA-4318-85C1-ED80E84D4D3E}"/>
              </a:ext>
            </a:extLst>
          </p:cNvPr>
          <p:cNvCxnSpPr/>
          <p:nvPr/>
        </p:nvCxnSpPr>
        <p:spPr>
          <a:xfrm flipV="1">
            <a:off x="1704109" y="1510145"/>
            <a:ext cx="0" cy="144087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94085B6-6A3B-4FD8-9171-F3D5CEF553A3}"/>
              </a:ext>
            </a:extLst>
          </p:cNvPr>
          <p:cNvCxnSpPr/>
          <p:nvPr/>
        </p:nvCxnSpPr>
        <p:spPr>
          <a:xfrm flipV="1">
            <a:off x="4433455" y="1510145"/>
            <a:ext cx="0" cy="144087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AF3492-BB19-4344-BBA1-4F17684823A8}"/>
              </a:ext>
            </a:extLst>
          </p:cNvPr>
          <p:cNvCxnSpPr/>
          <p:nvPr/>
        </p:nvCxnSpPr>
        <p:spPr>
          <a:xfrm>
            <a:off x="1704109" y="1634836"/>
            <a:ext cx="2743200" cy="0"/>
          </a:xfrm>
          <a:prstGeom prst="line">
            <a:avLst/>
          </a:prstGeom>
          <a:ln>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6A6FEFF4-CEE5-4794-A864-D063F4BD4F29}"/>
              </a:ext>
            </a:extLst>
          </p:cNvPr>
          <p:cNvSpPr txBox="1"/>
          <p:nvPr/>
        </p:nvSpPr>
        <p:spPr>
          <a:xfrm>
            <a:off x="2452255" y="1343891"/>
            <a:ext cx="1322798" cy="523220"/>
          </a:xfrm>
          <a:prstGeom prst="rect">
            <a:avLst/>
          </a:prstGeom>
          <a:solidFill>
            <a:schemeClr val="bg1"/>
          </a:solidFill>
        </p:spPr>
        <p:txBody>
          <a:bodyPr wrap="none" rtlCol="0">
            <a:spAutoFit/>
          </a:bodyPr>
          <a:lstStyle/>
          <a:p>
            <a:r>
              <a:rPr lang="en-US" b="0" dirty="0"/>
              <a:t>0.5 mm</a:t>
            </a:r>
          </a:p>
        </p:txBody>
      </p:sp>
      <p:pic>
        <p:nvPicPr>
          <p:cNvPr id="3" name="Picture 2">
            <a:extLst>
              <a:ext uri="{FF2B5EF4-FFF2-40B4-BE49-F238E27FC236}">
                <a16:creationId xmlns:a16="http://schemas.microsoft.com/office/drawing/2014/main" id="{089E4B8E-C9F3-4950-8CF0-08BF7436BF8C}"/>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249243" y="1782031"/>
            <a:ext cx="5561965" cy="5075969"/>
          </a:xfrm>
          <a:prstGeom prst="rect">
            <a:avLst/>
          </a:prstGeom>
        </p:spPr>
      </p:pic>
    </p:spTree>
    <p:extLst>
      <p:ext uri="{BB962C8B-B14F-4D97-AF65-F5344CB8AC3E}">
        <p14:creationId xmlns:p14="http://schemas.microsoft.com/office/powerpoint/2010/main" val="199557358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224C57D-3698-4505-9EA9-2DBDA8A31ABB}"/>
              </a:ext>
            </a:extLst>
          </p:cNvPr>
          <p:cNvPicPr>
            <a:picLocks noChangeAspect="1"/>
          </p:cNvPicPr>
          <p:nvPr/>
        </p:nvPicPr>
        <p:blipFill>
          <a:blip r:embed="rId2">
            <a:clrChange>
              <a:clrFrom>
                <a:srgbClr val="FFFFFF"/>
              </a:clrFrom>
              <a:clrTo>
                <a:srgbClr val="FFFFFF">
                  <a:alpha val="0"/>
                </a:srgbClr>
              </a:clrTo>
            </a:clrChange>
          </a:blip>
          <a:stretch>
            <a:fillRect/>
          </a:stretch>
        </p:blipFill>
        <p:spPr>
          <a:xfrm rot="16200000">
            <a:off x="8540827" y="1850778"/>
            <a:ext cx="3868457" cy="2992242"/>
          </a:xfrm>
          <a:prstGeom prst="rect">
            <a:avLst/>
          </a:prstGeom>
        </p:spPr>
      </p:pic>
      <p:sp>
        <p:nvSpPr>
          <p:cNvPr id="2" name="Title 1">
            <a:extLst>
              <a:ext uri="{FF2B5EF4-FFF2-40B4-BE49-F238E27FC236}">
                <a16:creationId xmlns:a16="http://schemas.microsoft.com/office/drawing/2014/main" id="{6513718C-A779-4B22-AC90-8A8AE0955206}"/>
              </a:ext>
            </a:extLst>
          </p:cNvPr>
          <p:cNvSpPr>
            <a:spLocks noGrp="1"/>
          </p:cNvSpPr>
          <p:nvPr>
            <p:ph type="title"/>
          </p:nvPr>
        </p:nvSpPr>
        <p:spPr/>
        <p:txBody>
          <a:bodyPr/>
          <a:lstStyle/>
          <a:p>
            <a:r>
              <a:rPr lang="en-US" dirty="0"/>
              <a:t>Pore Physics</a:t>
            </a:r>
          </a:p>
        </p:txBody>
      </p:sp>
      <p:sp>
        <p:nvSpPr>
          <p:cNvPr id="6" name="Content Placeholder 5">
            <a:extLst>
              <a:ext uri="{FF2B5EF4-FFF2-40B4-BE49-F238E27FC236}">
                <a16:creationId xmlns:a16="http://schemas.microsoft.com/office/drawing/2014/main" id="{E87B804E-D59F-404C-A788-73639265F407}"/>
              </a:ext>
            </a:extLst>
          </p:cNvPr>
          <p:cNvSpPr>
            <a:spLocks noGrp="1"/>
          </p:cNvSpPr>
          <p:nvPr>
            <p:ph idx="1"/>
          </p:nvPr>
        </p:nvSpPr>
        <p:spPr>
          <a:xfrm>
            <a:off x="457200" y="1600200"/>
            <a:ext cx="9358604" cy="4525963"/>
          </a:xfrm>
        </p:spPr>
        <p:txBody>
          <a:bodyPr/>
          <a:lstStyle/>
          <a:p>
            <a:r>
              <a:rPr lang="en-US" dirty="0"/>
              <a:t>The pore is an orifice! (minor losses)</a:t>
            </a:r>
          </a:p>
          <a:p>
            <a:pPr lvl="1"/>
            <a:r>
              <a:rPr lang="en-US" dirty="0"/>
              <a:t>Might have a vena </a:t>
            </a:r>
            <a:r>
              <a:rPr lang="en-US" dirty="0" err="1"/>
              <a:t>contacta</a:t>
            </a:r>
            <a:endParaRPr lang="en-US" dirty="0"/>
          </a:p>
          <a:p>
            <a:pPr lvl="1"/>
            <a:r>
              <a:rPr lang="en-US" dirty="0"/>
              <a:t>Flow expansion has minor loss</a:t>
            </a:r>
          </a:p>
          <a:p>
            <a:pPr lvl="1"/>
            <a:r>
              <a:rPr lang="en-US" dirty="0"/>
              <a:t>Has a minimum size because as v increases drag increases and flocs can’t attach</a:t>
            </a:r>
          </a:p>
          <a:p>
            <a:r>
              <a:rPr lang="en-US" dirty="0"/>
              <a:t>The flocs that make up the constriction are porous</a:t>
            </a:r>
          </a:p>
          <a:p>
            <a:pPr lvl="1"/>
            <a:r>
              <a:rPr lang="en-US" dirty="0"/>
              <a:t>Some of the flow goes right through the red flocs! </a:t>
            </a:r>
          </a:p>
          <a:p>
            <a:pPr lvl="1"/>
            <a:r>
              <a:rPr lang="en-US" dirty="0"/>
              <a:t>Flocs slowly become less porous</a:t>
            </a:r>
          </a:p>
          <a:p>
            <a:r>
              <a:rPr lang="en-US" dirty="0"/>
              <a:t>Explains why loaded filter head loss has both v</a:t>
            </a:r>
            <a:r>
              <a:rPr lang="en-US" baseline="30000" dirty="0"/>
              <a:t>2</a:t>
            </a:r>
            <a:r>
              <a:rPr lang="en-US" dirty="0"/>
              <a:t> and v terms</a:t>
            </a:r>
          </a:p>
        </p:txBody>
      </p:sp>
      <p:pic>
        <p:nvPicPr>
          <p:cNvPr id="4" name="Picture 3" descr="jan 1991 4">
            <a:extLst>
              <a:ext uri="{FF2B5EF4-FFF2-40B4-BE49-F238E27FC236}">
                <a16:creationId xmlns:a16="http://schemas.microsoft.com/office/drawing/2014/main" id="{98BCBF10-FCC6-47E6-AF63-F439D7ABB879}"/>
              </a:ext>
            </a:extLst>
          </p:cNvPr>
          <p:cNvPicPr>
            <a:picLocks noChangeAspect="1" noChangeArrowheads="1"/>
          </p:cNvPicPr>
          <p:nvPr/>
        </p:nvPicPr>
        <p:blipFill>
          <a:blip r:embed="rId3" cstate="screen"/>
          <a:srcRect/>
          <a:stretch>
            <a:fillRect/>
          </a:stretch>
        </p:blipFill>
        <p:spPr bwMode="auto">
          <a:xfrm>
            <a:off x="9965635" y="0"/>
            <a:ext cx="2226365" cy="1488826"/>
          </a:xfrm>
          <a:prstGeom prst="rect">
            <a:avLst/>
          </a:prstGeom>
          <a:noFill/>
        </p:spPr>
      </p:pic>
    </p:spTree>
    <p:extLst>
      <p:ext uri="{BB962C8B-B14F-4D97-AF65-F5344CB8AC3E}">
        <p14:creationId xmlns:p14="http://schemas.microsoft.com/office/powerpoint/2010/main" val="140841228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Why is head loss at failure lower at higher coagulant dose?</a:t>
            </a:r>
            <a:endParaRPr lang="en-US" dirty="0"/>
          </a:p>
        </p:txBody>
      </p:sp>
      <p:sp>
        <p:nvSpPr>
          <p:cNvPr id="3" name="Content Placeholder 2"/>
          <p:cNvSpPr>
            <a:spLocks noGrp="1"/>
          </p:cNvSpPr>
          <p:nvPr>
            <p:ph idx="1"/>
          </p:nvPr>
        </p:nvSpPr>
        <p:spPr>
          <a:xfrm>
            <a:off x="457200" y="1600200"/>
            <a:ext cx="8506691" cy="4525963"/>
          </a:xfrm>
        </p:spPr>
        <p:txBody>
          <a:bodyPr/>
          <a:lstStyle/>
          <a:p>
            <a:r>
              <a:rPr lang="en-US" dirty="0"/>
              <a:t>If we assume that most of the filter pores had formed constrictions at breakthrough, then the pressure drop per constriction is lower at the higher coagulant dose!</a:t>
            </a:r>
          </a:p>
          <a:p>
            <a:pPr lvl="1"/>
            <a:r>
              <a:rPr lang="en-US" dirty="0"/>
              <a:t>Consistent with hypothesis that larger flocs can’t attach as easily because the drag force is higher </a:t>
            </a:r>
          </a:p>
          <a:p>
            <a:pPr lvl="1"/>
            <a:r>
              <a:rPr lang="en-US" dirty="0"/>
              <a:t>Consistent with the hypothesis that large flocs are more porous and thus more of the flow is through the deposited flocs</a:t>
            </a:r>
          </a:p>
          <a:p>
            <a:endParaRPr lang="en-US" dirty="0"/>
          </a:p>
        </p:txBody>
      </p:sp>
      <p:pic>
        <p:nvPicPr>
          <p:cNvPr id="6" name="Picture 5">
            <a:extLst>
              <a:ext uri="{FF2B5EF4-FFF2-40B4-BE49-F238E27FC236}">
                <a16:creationId xmlns:a16="http://schemas.microsoft.com/office/drawing/2014/main" id="{F5E5B5B5-058B-454B-BE06-C0C6226D33CA}"/>
              </a:ext>
            </a:extLst>
          </p:cNvPr>
          <p:cNvPicPr>
            <a:picLocks noChangeAspect="1"/>
          </p:cNvPicPr>
          <p:nvPr/>
        </p:nvPicPr>
        <p:blipFill>
          <a:blip r:embed="rId2">
            <a:clrChange>
              <a:clrFrom>
                <a:srgbClr val="FFFFFF"/>
              </a:clrFrom>
              <a:clrTo>
                <a:srgbClr val="FFFFFF">
                  <a:alpha val="0"/>
                </a:srgbClr>
              </a:clrTo>
            </a:clrChange>
          </a:blip>
          <a:stretch>
            <a:fillRect/>
          </a:stretch>
        </p:blipFill>
        <p:spPr>
          <a:xfrm rot="16200000">
            <a:off x="8540827" y="1850778"/>
            <a:ext cx="3868457" cy="2992242"/>
          </a:xfrm>
          <a:prstGeom prst="rect">
            <a:avLst/>
          </a:prstGeom>
        </p:spPr>
      </p:pic>
      <p:sp>
        <p:nvSpPr>
          <p:cNvPr id="7" name="TextBox 6">
            <a:extLst>
              <a:ext uri="{FF2B5EF4-FFF2-40B4-BE49-F238E27FC236}">
                <a16:creationId xmlns:a16="http://schemas.microsoft.com/office/drawing/2014/main" id="{F3672A0B-9D83-4DD5-A4EB-212B37FDA3A9}"/>
              </a:ext>
            </a:extLst>
          </p:cNvPr>
          <p:cNvSpPr txBox="1"/>
          <p:nvPr/>
        </p:nvSpPr>
        <p:spPr>
          <a:xfrm>
            <a:off x="9490364" y="3920836"/>
            <a:ext cx="1319592" cy="523220"/>
          </a:xfrm>
          <a:prstGeom prst="rect">
            <a:avLst/>
          </a:prstGeom>
          <a:noFill/>
        </p:spPr>
        <p:txBody>
          <a:bodyPr wrap="none" rtlCol="0">
            <a:spAutoFit/>
          </a:bodyPr>
          <a:lstStyle/>
          <a:p>
            <a:r>
              <a:rPr lang="en-US" b="0" dirty="0"/>
              <a:t>Bigger?</a:t>
            </a:r>
          </a:p>
        </p:txBody>
      </p:sp>
      <p:cxnSp>
        <p:nvCxnSpPr>
          <p:cNvPr id="9" name="Straight Arrow Connector 8">
            <a:extLst>
              <a:ext uri="{FF2B5EF4-FFF2-40B4-BE49-F238E27FC236}">
                <a16:creationId xmlns:a16="http://schemas.microsoft.com/office/drawing/2014/main" id="{8FA4B829-305F-461F-94BC-7C8C07891C3A}"/>
              </a:ext>
            </a:extLst>
          </p:cNvPr>
          <p:cNvCxnSpPr/>
          <p:nvPr/>
        </p:nvCxnSpPr>
        <p:spPr>
          <a:xfrm flipV="1">
            <a:off x="10113818" y="3311236"/>
            <a:ext cx="762000" cy="56803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928FDBD-60D7-455A-A3D5-4AC86CF382EF}"/>
              </a:ext>
            </a:extLst>
          </p:cNvPr>
          <p:cNvSpPr txBox="1"/>
          <p:nvPr/>
        </p:nvSpPr>
        <p:spPr>
          <a:xfrm>
            <a:off x="9462655" y="4793673"/>
            <a:ext cx="2188420" cy="523220"/>
          </a:xfrm>
          <a:prstGeom prst="rect">
            <a:avLst/>
          </a:prstGeom>
          <a:noFill/>
        </p:spPr>
        <p:txBody>
          <a:bodyPr wrap="none" rtlCol="0">
            <a:spAutoFit/>
          </a:bodyPr>
          <a:lstStyle/>
          <a:p>
            <a:r>
              <a:rPr lang="en-US" b="0" dirty="0"/>
              <a:t>More porous?</a:t>
            </a:r>
          </a:p>
        </p:txBody>
      </p:sp>
      <p:cxnSp>
        <p:nvCxnSpPr>
          <p:cNvPr id="11" name="Straight Arrow Connector 10">
            <a:extLst>
              <a:ext uri="{FF2B5EF4-FFF2-40B4-BE49-F238E27FC236}">
                <a16:creationId xmlns:a16="http://schemas.microsoft.com/office/drawing/2014/main" id="{7D35BA09-5D4E-4BEE-B990-F47DAD443660}"/>
              </a:ext>
            </a:extLst>
          </p:cNvPr>
          <p:cNvCxnSpPr>
            <a:cxnSpLocks/>
          </p:cNvCxnSpPr>
          <p:nvPr/>
        </p:nvCxnSpPr>
        <p:spPr>
          <a:xfrm flipV="1">
            <a:off x="10571018" y="3990109"/>
            <a:ext cx="609600" cy="77585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A65BEBC0-57A8-4CE2-A1B6-7B86B9D24C76}"/>
              </a:ext>
            </a:extLst>
          </p:cNvPr>
          <p:cNvCxnSpPr/>
          <p:nvPr/>
        </p:nvCxnSpPr>
        <p:spPr>
          <a:xfrm>
            <a:off x="8562109" y="4170218"/>
            <a:ext cx="900546"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A34B19D2-D5E7-4F14-B35B-3DB52DD96BC1}"/>
              </a:ext>
            </a:extLst>
          </p:cNvPr>
          <p:cNvCxnSpPr>
            <a:cxnSpLocks/>
            <a:endCxn id="10" idx="1"/>
          </p:cNvCxnSpPr>
          <p:nvPr/>
        </p:nvCxnSpPr>
        <p:spPr>
          <a:xfrm flipV="1">
            <a:off x="8756073" y="5055283"/>
            <a:ext cx="706582" cy="1548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728286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t>Influent floc size distribution might have a major influence on performance</a:t>
            </a:r>
          </a:p>
        </p:txBody>
      </p:sp>
      <p:sp>
        <p:nvSpPr>
          <p:cNvPr id="3" name="Content Placeholder 2"/>
          <p:cNvSpPr>
            <a:spLocks noGrp="1"/>
          </p:cNvSpPr>
          <p:nvPr>
            <p:ph idx="1"/>
          </p:nvPr>
        </p:nvSpPr>
        <p:spPr/>
        <p:txBody>
          <a:bodyPr/>
          <a:lstStyle/>
          <a:p>
            <a:r>
              <a:rPr lang="en-US" sz="2400" dirty="0"/>
              <a:t>Dominated by large flocs (high coagulant dose with no floc blanket or plate settlers)</a:t>
            </a:r>
          </a:p>
          <a:p>
            <a:pPr lvl="1"/>
            <a:r>
              <a:rPr lang="en-US" sz="2000" dirty="0"/>
              <a:t>rapid increase in head loss (large flocs are less dense) </a:t>
            </a:r>
          </a:p>
          <a:p>
            <a:pPr lvl="1"/>
            <a:r>
              <a:rPr lang="en-US" sz="2000" dirty="0"/>
              <a:t>less head loss per restriction at break through</a:t>
            </a:r>
          </a:p>
          <a:p>
            <a:pPr lvl="1"/>
            <a:r>
              <a:rPr lang="en-US" sz="2000" dirty="0"/>
              <a:t>Breakthrough caused by large flocs</a:t>
            </a:r>
          </a:p>
          <a:p>
            <a:r>
              <a:rPr lang="en-US" sz="2400" dirty="0"/>
              <a:t>Dominated by primary particles (after floc blanket and plate settlers) </a:t>
            </a:r>
          </a:p>
          <a:p>
            <a:pPr lvl="1"/>
            <a:r>
              <a:rPr lang="en-US" sz="2000" dirty="0"/>
              <a:t>slow increase in head loss per mass of primary particles removed </a:t>
            </a:r>
          </a:p>
          <a:p>
            <a:pPr lvl="1"/>
            <a:r>
              <a:rPr lang="en-US" sz="2000" dirty="0"/>
              <a:t>high head loss per restriction at break through</a:t>
            </a:r>
          </a:p>
          <a:p>
            <a:pPr lvl="1"/>
            <a:r>
              <a:rPr lang="en-US" sz="2000" dirty="0"/>
              <a:t>Breakthrough could be caused by a few large flocs if large flocs are present or it could be caused by primary particles if there aren’t any large flocs present</a:t>
            </a:r>
          </a:p>
        </p:txBody>
      </p:sp>
    </p:spTree>
    <p:extLst>
      <p:ext uri="{BB962C8B-B14F-4D97-AF65-F5344CB8AC3E}">
        <p14:creationId xmlns:p14="http://schemas.microsoft.com/office/powerpoint/2010/main" val="2073758915"/>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Volume occupied by flocs increases as flocs increase in size</a:t>
            </a:r>
          </a:p>
        </p:txBody>
      </p:sp>
      <p:pic>
        <p:nvPicPr>
          <p:cNvPr id="4" name="Picture 3"/>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tretch>
            <a:fillRect/>
          </a:stretch>
        </p:blipFill>
        <p:spPr>
          <a:xfrm>
            <a:off x="7420812" y="1716364"/>
            <a:ext cx="1607619" cy="326095"/>
          </a:xfrm>
          <a:prstGeom prst="rect">
            <a:avLst/>
          </a:prstGeom>
        </p:spPr>
      </p:pic>
      <p:pic>
        <p:nvPicPr>
          <p:cNvPr id="10" name="Picture 9"/>
          <p:cNvPicPr>
            <a:picLocks noChangeAspect="1"/>
          </p:cNvPicPr>
          <p:nvPr>
            <p:custDataLst>
              <p:tags r:id="rId2"/>
            </p:custDataLst>
          </p:nvPr>
        </p:nvPicPr>
        <p:blipFill>
          <a:blip r:embed="rId9" cstate="print">
            <a:extLst>
              <a:ext uri="{28A0092B-C50C-407E-A947-70E740481C1C}">
                <a14:useLocalDpi xmlns:a14="http://schemas.microsoft.com/office/drawing/2010/main" val="0"/>
              </a:ext>
            </a:extLst>
          </a:blip>
          <a:stretch>
            <a:fillRect/>
          </a:stretch>
        </p:blipFill>
        <p:spPr>
          <a:xfrm>
            <a:off x="7338526" y="2467381"/>
            <a:ext cx="1702095" cy="326095"/>
          </a:xfrm>
          <a:prstGeom prst="rect">
            <a:avLst/>
          </a:prstGeom>
        </p:spPr>
      </p:pic>
      <p:pic>
        <p:nvPicPr>
          <p:cNvPr id="11" name="Picture 10"/>
          <p:cNvPicPr>
            <a:picLocks noChangeAspect="1"/>
          </p:cNvPicPr>
          <p:nvPr>
            <p:custDataLst>
              <p:tags r:id="rId3"/>
            </p:custDataLst>
          </p:nvPr>
        </p:nvPicPr>
        <p:blipFill>
          <a:blip r:embed="rId10" cstate="print">
            <a:extLst>
              <a:ext uri="{28A0092B-C50C-407E-A947-70E740481C1C}">
                <a14:useLocalDpi xmlns:a14="http://schemas.microsoft.com/office/drawing/2010/main" val="0"/>
              </a:ext>
            </a:extLst>
          </a:blip>
          <a:stretch>
            <a:fillRect/>
          </a:stretch>
        </p:blipFill>
        <p:spPr>
          <a:xfrm>
            <a:off x="7001764" y="3484350"/>
            <a:ext cx="2026667" cy="557714"/>
          </a:xfrm>
          <a:prstGeom prst="rect">
            <a:avLst/>
          </a:prstGeom>
        </p:spPr>
      </p:pic>
      <p:pic>
        <p:nvPicPr>
          <p:cNvPr id="12" name="Picture 11"/>
          <p:cNvPicPr>
            <a:picLocks noChangeAspect="1"/>
          </p:cNvPicPr>
          <p:nvPr>
            <p:custDataLst>
              <p:tags r:id="rId4"/>
            </p:custDataLst>
          </p:nvPr>
        </p:nvPicPr>
        <p:blipFill>
          <a:blip r:embed="rId11" cstate="print">
            <a:extLst>
              <a:ext uri="{28A0092B-C50C-407E-A947-70E740481C1C}">
                <a14:useLocalDpi xmlns:a14="http://schemas.microsoft.com/office/drawing/2010/main" val="0"/>
              </a:ext>
            </a:extLst>
          </a:blip>
          <a:stretch>
            <a:fillRect/>
          </a:stretch>
        </p:blipFill>
        <p:spPr>
          <a:xfrm>
            <a:off x="6949955" y="4439820"/>
            <a:ext cx="2078476" cy="560762"/>
          </a:xfrm>
          <a:prstGeom prst="rect">
            <a:avLst/>
          </a:prstGeom>
        </p:spPr>
      </p:pic>
      <p:sp>
        <p:nvSpPr>
          <p:cNvPr id="8" name="AutoShape 2" descr="data:image/png;base64,iVBORw0KGgoAAAANSUhEUgAAAXgAAAEKCAYAAAAYd05sAAAABHNCSVQICAgIfAhkiAAAAAlwSFlz%0AAAALEgAACxIB0t1+/AAAADh0RVh0U29mdHdhcmUAbWF0cGxvdGxpYiB2ZXJzaW9uMy4xLjEsIGh0%0AdHA6Ly9tYXRwbG90bGliLm9yZy8QZhcZAAAYDklEQVR4nO3dfXRcdZ3H8feHtMiAQBSCSwu17K4b%0AVIotRhcEXeXBqotaOahwRF18qGf1rOBDPBQ9y/qHB924LOy666ELPi6iUkMERALLo8CxmDZICiWg%0AQpUUJICRByOU8t0/7h2Ylpn0TjJ3JrnzeZ0zpzN35t7fdzLtJ7e/+d3fTxGBmZkVz06tLsDMzPLh%0AgDczKygHvJlZQTngzcwKygFvZlZQ81pdQKW99947Fi9e3OoyzMzmjHXr1j0UEV3VnptVAb948WKG%0AhoZaXYaZ2ZwhaVOt59xFY2ZWUA54M7OCcsCbmRWUA97MrKAc8GZmBTWrRtGYmbWTgeEx+gZH2Twx%0AyYLOEr3Lu1mxbGHDju+ANzNrgYHhMVb1jzC5ZSsAYxOTrOofAWhYyLuLxsysBfoGR58N97LJLVvp%0AGxxtWBsOeDOzFtg8MVnX9ulwwJuZtcCCzlJd26fDAW9m1gK9y7spze/YZltpfge9y7sb1oa/ZDUz%0Aa4HyF6lzdhSNpE8BHwECGAFOjog/59mmmdlcsWLZwoYG+vZy66KRtBD4JNATEQcBHcAJebVnZmbb%0AyrsPfh5QkjQP2BXYnHN7ZmaWyi3gI2IM+CrwW+B+4I8RceX2r5O0UtKQpKHx8fG8yjEzazt5dtG8%0ACHgncACwANhN0knbvy4iVkdET0T0dHVVXZTEzMymIc8umqOBeyJiPCK2AP3A63Jsz8zMKuQZ8L8F%0ADpW0qyQBRwEbc2zPzMwq5NkHvxZYA6wnGSK5E7A6r/bMzGxbuY6Dj4gzgDPybMPMzKrzVAVmZgXl%0AgDczKygHvJlZQTngzcwKygFvZlZQDngzs4JywJuZFZQD3sysoBzwZmYF5YA3MysoB7yZWUE54M3M%0ACsoBb2ZWUA54M7OCcsCbmRWUA97MrKAc8GZmBeWANzMrqNwCXlK3pFsrbo9KOjWv9szMbFu5rcka%0AEaPAUgBJHcAYcHFe7ZmZ2baa1UVzFPDriNjUpPbMzNpeswL+BODCak9IWilpSNLQ+Ph4k8oxMyu+%0A3ANe0s7AO4CLqj0fEasjoicierq6uvIux8ysbTTjDP6twPqI+H0T2jIzs1QzAv5EanTPmJlZfnIN%0AeEm7AccA/Xm2Y2Zmz5fbMEmAiHgC2CvPNszMrLpcA97MimdgeIy+wVE2T0yyoLNE7/JuVixb2Oqy%0ArAoHvJllNjA8xqr+ESa3bAVgbGKSVf0jAA75Wchz0ZhZZn2Do8+Ge9nklq30DY62qCKbigPezDLb%0APDFZ13ZrLQe8mWW2oLNU13ZrLQe8mWXWu7yb0vyObbaV5nfQu7y7RRXZVPwlq5llVv4i1aNo5gYH%0AvJnVZcWyhQ70OcJdNGZmBeWANzMrKAe8mVlBOeDNzArKAW9mVlAOeDOzgnLAm5kVlAPezKygHPBm%0AZgXlgDczK6i812TtlLRG0p2SNko6LM/2zMzsOXnPRXMOcEVEHC9pZ2DXnNszM7NUpjN4SS+VdHR6%0AvyRp9wz77Am8ATgfICKeioiJmRRrZmbZ7TDgJX0UWAOcm27aDxjIcOwDgHHgm5KGJZ0nabcqx18p%0AaUjS0Pj4eB2lm5nZVLKcwX8COBx4FCAi7gb2ybDfPOAQ4OsRsQx4Ajht+xdFxOqI6ImInq6ursyF%0Am5nZ1LIE/JMR8VT5gaR5QGTY7z7gvohYmz5eQxL4ZmbWBFkC/npJpwMlSccAFwGX7miniHgA+J2k%0A8lpeRwF3TLtSMzOrS5ZRNKcBHwZGgI8BlwPnZTz+PwEXpCNofgOcPJ0izcysfjsM+Ih4Bvif9FaX%0AiLgV6JlGXWZmNkM1A17SCFP0tUfEwblUZGZmDTHVGfyxTavCzMwarmbAR8Sm8n1JfwG8luSM/hfp%0AF6hmZjaLZbnQ6SPALcBxwPHAzyV9KO/CzMxsZrKMoukFlkXEwwCS9gJuBr6RZ2FmZjYzWcbBPww8%0AVvH4sXSbmZnNYlnO4H8FrJX0Y5I++HcCt0n6NEBEnJVjfWZmNk1ZAv7X6a3sx+mfO5xR0szMWifL%0AhU5fbEYhZnPNwPAYfYOjbJ6YZEFnid7l3axYtrDVZZk9a6oLnc6OiFMlXUqVC54i4h25VmY2iw0M%0Aj7Gqf4TJLVsBGJuYZFX/CIBD3maNqc7gv5v++dVmFGI2l/QNjj4b7mWTW7bSNzjqgLdZY6oLndal%0Ad5dGxDmVz0k6Bbg+z8LMZrPNE5N1bTdrhSzDJD9YZds/NLgOszllQWepru1mrVAz4CWdmPa/HyDp%0AkorbtcAjzSvRbPbpXd5NaX7HNttK8zvoXd5dYw+z5puqD/5m4H5gb+DfKrY/BtyWZ1Fms125n92j%0AaGw2U0SW1feao6enJ4aGhlpdhpnZnCFpXURUXXdjqmGSj1F9PngBERF7NKg+MzPLwVSjaHylqpnZ%0AHLbDK1klLaq2PSJ+2/hyzMysUbLMRfOTivu7AAcAo8Ard7SjpHtJvpTdCjxdq5/IzMwaL8tcNEsq%0AH0s6BPh4HW28KSIeqrcwMzObmSwXOm0jItYDf5tDLWZm1kBZ+uA/XfFwJ+AQYHPG4wdwpaQAzo2I%0A1VWOvxJYCbBoUdXufjMzm4YsffCVo2meJumT/1HG4x8REWOS9gGuknRnRNxQ+YI09FdDMg4+43HN%0AzGwHcp0PPiLG0j8flHQx8Frghqn3MjOzRthhH7ykHkkXS1ov6bbyLcN+u0navXwfeDOwYeYlm5lZ%0AFlm6aC4AeoER4Jk6jv0S4GJJ5Xa+FxFX1F2hmZlNS5aAH4+IS+o9cET8BnhV/SWZmVkjZAn4MySd%0AB1wNPFneGBH9uVVlZmYzliXgTwYOBObzXBdNAA54M7NZLEvAvyYivIqBmdkck+VK1pslvSL3SszM%0ArKGynMEfCtwq6R6SPvjyfPAH51qZmZnNSJaAf0vuVZiZWcNluZJ1UzMKMTOzxqp7NkkzM5sbsnTR%0AmOVuYHiMvsFRNk9MsqCzRO/yblYsW9jqsszmtExn8JJeKuno9H6pPMeMWSMMDI+xqn+EsYlJAhib%0AmGRV/wgDw2OtLs1sTssy2dhHgTXAuemm/YCBPIuy9tI3OMrklq3bbJvcspW+wdEWVWRWDFnO4D8B%0AHA48ChARdwP75FmUtZfNE5N1bTezbLIE/JMR8VT5gaR5JFMVmDXEgs5SXdvNLJssAX+9pNOBkqRj%0AgIuAS/Mty9pJ7/JuSvM7ttlWmt9B73LPkGE2E1kC/jRgnGQ++I8BlwNfyLMoay8rli3kzOOWsLCz%0AhICFnSXOPG6JR9GYzZAiZk9vS09PTwwNDbW6DDOzOUPSuojoqfZcllE0x0oalvSIpEclPSbp0caX%0AaWZmjZTlQqezgeOAkZhNp/tmZjalLH3wvwM2TDfcJXWk/wO4bDr7m5nZ9GQ5g/8ccLmk69l2yb6z%0AMrZxCrAR2KP+8szMbLqynMF/CfgTsAuwe8VthyTtB/w9cN50CzQzs+nJcga/ICIOmubxzyb5H0DN%0AXwiSVgIrARYtWjTNZszMbHtZzuAvl/Tmeg8s6VjgwYhYN9XrImJ1RPRERE9XV1e9zZiZWQ1ZAv4f%0AgSskTdY5TPJw4B2S7gW+Dxwp6X9nUKuZmdVhhwEfEbtHxE4RUYqIPdLHO/zCNCJWRcR+EbEYOAG4%0AJiJOakDNZmaWwQ774CW9odr2iLih8eWYmVmjZPmStbfi/i7Aa4F1wJFZG4mI64Dr6inMzMxmJsui%0A22+vfCxpf5LRMWZmNotNZ9Ht+4CXN7oQMzNrrCx98P/Jcwt87AQsBdbnWZSZmc1clj74yvl7nwYu%0AjIibcqrHmmxgeIy+wVE2T0yyoLNE7/Juz8NuVhBZ+uC/3YxCrPkGhsdY1T/y7ILXYxOTrOofAXDI%0AmxVAzYCXNEL1tVcFREQcnFtV1hR9g6PPhnvZ5Jat9A2OOuDNCmCqM/hjm1aFtcTmicm6tpvZ3FJz%0AFE1EbCrfgD8DS9LbZLrN5rgFnaW6tpvZ3JJlyb73ALcA7wbeA6yVdHzehVn+epd3U5rfsc220vwO%0Aepd3t6giM2ukLKNoPg+8JiIeBJDUBfwfsCbPwix/5X52j6IxK6YsAb9TOdxTDzO9C6RsFlqxbKED%0A3aygsgT8FZIGgQvTx+8FLs+vJDMza4Qs4+B7JR0HHJFuWh0RF+dblpmZzdRU4+D/C/heRNwUEf1A%0Af/PKMjOzmZqqL/0u4KuS7pX0r5KWNqsoMzObuanGwZ8TEYcBf0fyxeo3Jd0p6QxJf9O0Cs3MbFqy%0ALNm3KSK+EhHLgBOBFcDG3CszM7MZyXKh0zxJb5d0AfBTYBQ4LvfKzMxsRqb6kvUYkjP2t5Fcyfp9%0AYGVEPJHlwJJ2AW4AXpC2syYizphxxWZmlslUwyRXAd8DPhMRf5jGsZ8EjoyIxyXNB26U9NOI+Pl0%0ACjUzs/rUDPiIyLyodo39A3g8fTg/vVWbftjMzHKQ65QDkjok3Qo8CFwVEWurvGalpCFJQ+Pj43mW%0AY2bWVrJMVTBtEbEVWCqpE7hY0kERsWG716wGVgP09PT4DL+Cl9Mzs5loyqRhETEBXAu8pRntFUF5%0AOb2xiUmC55bTGxgea3VpZjZH5BbwkrrSM3cklYBjgDvzaq9oplpOz8wsizy7aPYFvi2pg+QXyQ8j%0A4rIc2ysUL6dnZjOVW8BHxG3AsryOX3QLOkuMVQlzL6dnZll54Y5ZysvpmdlM5TqKxqbPy+mZ2Uw5%0A4GcxL6dnZjPhLhozs4JywJuZFZQD3sysoBzwZmYF5YA3MysoB7yZWUE54M3MCsrj4HPgaX7NbDZw%0AwDdYeZrf8kyQ5Wl+AYe8mTWVu2gazNP8mtls4YBvME/za2azhQO+wWpN5+tpfs2s2RzwDeZpfs1s%0AtvCXrA3maX7NbLZwwOfA0/ya2WyQ56Lb+0u6VtIdkm6XdEpebZmZ2fPleQb/NPCZiFgvaXdgnaSr%0AIuKOHNs0M7NUbmfwEXF/RKxP7z8GbATcb2Fm1iRNGUUjaTGwDFjbjPbMzKwJX7JKeiHwI+DUiHi0%0AyvMrgZUAixYtyrucunhOGTOby3I9g5c0nyTcL4iI/mqviYjVEdETET1dXV15llOX8pwyYxOTBM/N%0AKTMwPNbq0szMMslzFI2A84GNEXFWXu3kxXPKmNlcl+cZ/OHA+4EjJd2a3t6WY3sN5TllzGyuy60P%0APiJuBJTX8fO2oLPEWJUw95wyZjZXeC6aGjynjJnNdZ6qoAbPKWNmc50DfgqeU8bM5jJ30ZiZFZQD%0A3sysoNqyi8ZXqJpZO2i7gC9foVq+iKl8hSrgkDezQmm7LhpfoWpm7aLtAt5XqJpZu2i7gK91Jaqv%0AUDWzomm7gPcVqmbWLtruS1ZfoWpm7aLtAh58haqZtYdCBrzHuZuZFTDgPc7dzCxRuC9ZPc7dzCxR%0AuID3OHczs0ThAt7j3M3MEoULeI9zNzNL5Bbwkr4h6UFJG/JqA5IvVQ//8jUccNpPOPzL1wBw5nFL%0AWNhZQsDCzhJnHrfEX7CaWdtRRORzYOkNwOPAdyLioCz79PT0xNDQUOY2th8xA8nZugPdzNqFpHUR%0A0VPtudzO4CPiBuCRvI4PHjFjZjaVlvfBS1opaUjS0Pj4eF37esSMmVltLQ/4iFgdET0R0dPV1VXX%0Avh4xY2ZWW8sDfiY8YsbMrLY5PVWBZ4Y0M6stt4CXdCHwRmBvSfcBZ0TE+Y1uxzNDmplVl1vAR8SJ%0AeR3bzMx2bE73wZuZWW0OeDOzgnLAm5kVlAPezKygcpuLZjokjQObWl1HC+wNPNTqIlrE7709tet7%0Az+N9vzQiql4lOqsCvl1JGqo1WVDR+b37vbeTZr9vd9GYmRWUA97MrKAc8LPD6lYX0EJ+7+2pXd97%0AU9+3++DNzArKZ/BmZgXlgDczKygHfBNJ2l/StZLukHS7pFPS7S+WdJWku9M/X9TqWvMiqUPSsKTL%0A0scHSFor6VeSfiBp51bXmAdJnZLWSLpT0kZJh7XL5y7pU+nf9w2SLpS0S1E/d0nfkPSgpA0V26p+%0Azkr8R/ozuE3SIY2uxwHfXE8Dn4mIVwCHAp+Q9ArgNODqiHgZcHX6uKhOATZWPP4K8O8R8dfAH4AP%0At6Sq/J0DXBERBwKvIvkZFP5zl7QQ+CTQExEHAR3ACRT3c/8W8JbtttX6nN8KvCy9rQS+3vBqIsK3%0AFt2AHwPHAKPAvum2fYHRVteW0/vdL/0LfiRwGSCSq/rmpc8fBgy2us4c3veewD2kgxoqthf+cwcW%0AAr8DXkwyPfllwPIif+7AYmDDjj5n4FzgxGqva9TNZ/AtImkxsAxYC7wkIu5Pn3oAeEmLysrb2cDn%0AgGfSx3sBExHxdPr4PpJAKJoDgHHgm2n31HmSdqMNPveIGAO+CvwWuB/4I7CO9vjcy2p9zuVffmUN%0A/zk44FtA0guBHwGnRsSjlc9F8qu8cGNXJR0LPBgR61pdSwvMAw4Bvh4Ry4An2K47psCf+4uAd5L8%0AklsA7MbzuzDaRrM/Zwd8k0maTxLuF0REf7r595L2TZ/fF3iwVfXl6HDgHZLuBb5P0k1zDtApqbyy%0A2H7AWGvKy9V9wH0RsTZ9vIYk8Nvhcz8auCcixiNiC9BP8nehHT73slqf8xiwf8XrGv5zcMA3kSQB%0A5wMbI+KsiqcuAT6Y3v8gSd98oUTEqojYLyIWk3zJdk1EvA+4Fjg+fVlR3/sDwO8kdaebjgLuoA0+%0Ad5KumUMl7Zr+/S+/98J/7hVqfc6XAB9IR9McCvyxoiunIXwlaxNJOgL4GTDCc/3Qp5P0w/8QWEQy%0AXfJ7IuKRlhTZBJLeCHw2Io6V9JckZ/QvBoaBkyLiyVbWlwdJS4HzgJ2B3wAnk5xgFf5zl/RF4L0k%0Ao8iGgY+Q9DUX7nOXdCHwRpJpgX8PnAEMUOVzTn/hfY2ky+pPwMkRMdTQehzwZmbF5C4aM7OCcsCb%0AmRWUA97MrKAc8GZmBeWANzMrKAe8mVlBOeDNzArKAW9NJWmrpFsrboslPZ5DO/8i6bPp/Zsbffzt%0A2uqU9PEGHKck6XpJHQ041s6SbqiYDsDakAPemm0yIpZW3O7Nu8GIeF3OTXQCdQV8enn69v/+PgT0%0AR8TWmRYUEU+RTM383pkey+YuB7zNKpI+na78s0HSqRXbP5CuevNLSd+tse/nJd0l6Uagu2L74xX3%0AByStS1cYWpluW5yutPStdP8LJB0t6aZ0FZ7XVux/kqRb0v99nJuebX8Z+Kt0W1+t16XtjEr6DrCB%0AbSeaAngfFXOySLpO0oHp/b22WyXoIklfk3SjpE2SjpD03bT+89OXDaTHtHbV6snxfWuvG7AVuDW9%0AXZxuezz989Uk8/TsBrwQuJ1kzvxXAncBe6eve3GV45b33RXYA/gVyXw3zx6/cl+gRBKye5Es0PA0%0AsITkpGcd8A2SBUneCQyk+7wcuBSYnz7+b+ADPH+Bh6le9wxwaJX6dwYe2G7bfcBO6f03ARdWPHcn%0A8On0/umki0WQTE38APACktWTxlv9mfvWupv756zZJiNiaY3njiAJ/ScAJPUDryeZP/uiiHgIIKpP%0AyPX6dN8/pfteUqONT0p6V3p/f5Ll0h4gmdJ2JN33dpIl1kLSCEkwQzIT4quBXyTzRFEimfr1hu3a%0AmOp1myLi51Xq2huYKD+Q9FJgLCLKk9IdDNyWPrcLSbfQ2elzAZwf6UyEkrYCT6X1PyVp94h4rMbP%0AwwrMAW9tI53F8mjgsIj4k6TrgF3SpytnMnym4vEzPPfvRMC3I2LVdsddvH1TU7zuiRrlTVbUAsm6%0ArbdVPH418IP0/iuB9RXh/yrS9Twl7QdsjojyLIIvAP5co00rOPfB22zyM2BFOnf4bsC70m3XAO+W%0AtBckq9RX2feGdN+SpN2Bt1d5zZ7AH9JwP5Bk4fN6XA0cL2mfch3pmfZjwO4ZXldTRPwB6EjPzgGW%0Akga+pJeRdBWNpM8tAX5ZsfuzZ/dU/GJIf14PRbLQhrUhB7zNGhGxnmRV+ltI5sg/LyKGI+J24EvA%0A9ZJ+CZxVY98fkATfT4FfVGniCmCepI0kX4xW6yqZqr47gC8AV0q6DbiKZJHkh4Gb0i+G+2q9LkMT%0AV5J0U0ES1Dul7/efSRbJKC8asYTkO4xyd00p/QUB24b9m4Cf1PMerVg8H7zZLCHpEOBTEfF+SXcD%0Ah8yk7zz9DuO0iLirYUXanOIzeLNZIv1fyLWS9kwezijcdyYZ/eNwb2M+gzczKyifwZuZFZQD3sys%0AoBzwZmYF5YA3MysoB7yZWUE54M3MCsoBb2ZWUP8Pnkl0r7vszeQAAAAASUVORK5CYII="/>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9" name="Picture 8"/>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07975" y="1857696"/>
            <a:ext cx="6588883" cy="4661285"/>
          </a:xfrm>
          <a:prstGeom prst="rect">
            <a:avLst/>
          </a:prstGeom>
        </p:spPr>
      </p:pic>
      <p:sp>
        <p:nvSpPr>
          <p:cNvPr id="13" name="TextBox 12"/>
          <p:cNvSpPr txBox="1"/>
          <p:nvPr/>
        </p:nvSpPr>
        <p:spPr>
          <a:xfrm>
            <a:off x="972274" y="1879411"/>
            <a:ext cx="4727576" cy="892552"/>
          </a:xfrm>
          <a:prstGeom prst="rect">
            <a:avLst/>
          </a:prstGeom>
          <a:noFill/>
        </p:spPr>
        <p:txBody>
          <a:bodyPr wrap="none" rtlCol="0">
            <a:spAutoFit/>
          </a:bodyPr>
          <a:lstStyle/>
          <a:p>
            <a:r>
              <a:rPr lang="en-US" b="0" dirty="0"/>
              <a:t>Big flocs occupy more volume!</a:t>
            </a:r>
          </a:p>
          <a:p>
            <a:r>
              <a:rPr lang="en-US" sz="2400" b="0" dirty="0" err="1"/>
              <a:t>i</a:t>
            </a:r>
            <a:r>
              <a:rPr lang="en-US" sz="2400" b="0" dirty="0"/>
              <a:t> is number of primary particles</a:t>
            </a:r>
          </a:p>
        </p:txBody>
      </p:sp>
      <p:pic>
        <p:nvPicPr>
          <p:cNvPr id="14" name="Picture 13"/>
          <p:cNvPicPr>
            <a:picLocks noChangeAspect="1"/>
          </p:cNvPicPr>
          <p:nvPr>
            <p:custDataLst>
              <p:tags r:id="rId5"/>
            </p:custDataLst>
          </p:nvPr>
        </p:nvPicPr>
        <p:blipFill>
          <a:blip r:embed="rId13" cstate="print">
            <a:extLst>
              <a:ext uri="{28A0092B-C50C-407E-A947-70E740481C1C}">
                <a14:useLocalDpi xmlns:a14="http://schemas.microsoft.com/office/drawing/2010/main" val="0"/>
              </a:ext>
            </a:extLst>
          </a:blip>
          <a:stretch>
            <a:fillRect/>
          </a:stretch>
        </p:blipFill>
        <p:spPr>
          <a:xfrm>
            <a:off x="243793" y="2333504"/>
            <a:ext cx="348952" cy="557714"/>
          </a:xfrm>
          <a:prstGeom prst="rect">
            <a:avLst/>
          </a:prstGeom>
        </p:spPr>
      </p:pic>
    </p:spTree>
    <p:extLst>
      <p:ext uri="{BB962C8B-B14F-4D97-AF65-F5344CB8AC3E}">
        <p14:creationId xmlns:p14="http://schemas.microsoft.com/office/powerpoint/2010/main" val="190859877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t>Reducing the capture velocity on the plate settlers increases filter run times!</a:t>
            </a:r>
          </a:p>
        </p:txBody>
      </p:sp>
      <p:sp>
        <p:nvSpPr>
          <p:cNvPr id="3" name="Content Placeholder 2"/>
          <p:cNvSpPr>
            <a:spLocks noGrp="1"/>
          </p:cNvSpPr>
          <p:nvPr>
            <p:ph idx="1"/>
          </p:nvPr>
        </p:nvSpPr>
        <p:spPr/>
        <p:txBody>
          <a:bodyPr/>
          <a:lstStyle/>
          <a:p>
            <a:r>
              <a:rPr lang="en-US" dirty="0"/>
              <a:t>Big flocs fill a filter much quicker than the same mass of clay in smaller flocs</a:t>
            </a:r>
          </a:p>
          <a:p>
            <a:r>
              <a:rPr lang="en-US" dirty="0"/>
              <a:t>Reducing the plate settler capture velocity removes ever smaller flocs and it is the largest flocs that occupy the most volume per mass of clay</a:t>
            </a:r>
          </a:p>
          <a:p>
            <a:pPr lvl="1"/>
            <a:r>
              <a:rPr lang="en-US" dirty="0"/>
              <a:t>Plate settler capture velocities must have a significant impact on filter run times!</a:t>
            </a:r>
          </a:p>
          <a:p>
            <a:endParaRPr lang="en-US" dirty="0"/>
          </a:p>
        </p:txBody>
      </p:sp>
    </p:spTree>
    <p:extLst>
      <p:ext uri="{BB962C8B-B14F-4D97-AF65-F5344CB8AC3E}">
        <p14:creationId xmlns:p14="http://schemas.microsoft.com/office/powerpoint/2010/main" val="32193099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28600"/>
            <a:ext cx="9199419" cy="1143000"/>
          </a:xfrm>
        </p:spPr>
        <p:txBody>
          <a:bodyPr/>
          <a:lstStyle/>
          <a:p>
            <a:r>
              <a:rPr lang="en-US" dirty="0"/>
              <a:t>Why might larger media (anthracite on top of sand) help?</a:t>
            </a:r>
          </a:p>
        </p:txBody>
      </p:sp>
      <p:sp>
        <p:nvSpPr>
          <p:cNvPr id="3" name="Content Placeholder 2"/>
          <p:cNvSpPr>
            <a:spLocks noGrp="1"/>
          </p:cNvSpPr>
          <p:nvPr>
            <p:ph idx="1"/>
          </p:nvPr>
        </p:nvSpPr>
        <p:spPr>
          <a:xfrm>
            <a:off x="457200" y="1600200"/>
            <a:ext cx="9185564" cy="4525963"/>
          </a:xfrm>
        </p:spPr>
        <p:txBody>
          <a:bodyPr/>
          <a:lstStyle/>
          <a:p>
            <a:r>
              <a:rPr lang="en-US" sz="2800" dirty="0"/>
              <a:t>The active filtration zone moves progressively down through the filter bed</a:t>
            </a:r>
          </a:p>
          <a:p>
            <a:r>
              <a:rPr lang="en-US" sz="2800" dirty="0"/>
              <a:t>This suggests that the sand under anthracite in a dual media filter is completely inactive (research is required)!</a:t>
            </a:r>
          </a:p>
          <a:p>
            <a:r>
              <a:rPr lang="en-US" sz="2800" dirty="0"/>
              <a:t>Bigger pores are able to hold more flocs with less head loss (see </a:t>
            </a:r>
            <a:r>
              <a:rPr lang="en-US" sz="2800" dirty="0">
                <a:hlinkClick r:id="rId3"/>
              </a:rPr>
              <a:t>filtration model</a:t>
            </a:r>
            <a:r>
              <a:rPr lang="en-US" sz="2800" dirty="0"/>
              <a:t>!)</a:t>
            </a:r>
          </a:p>
          <a:p>
            <a:r>
              <a:rPr lang="en-US" sz="2800" dirty="0"/>
              <a:t>The sand may be included due to a misapplication of the clean bed filtration models </a:t>
            </a:r>
          </a:p>
          <a:p>
            <a:pPr lvl="1"/>
            <a:r>
              <a:rPr lang="en-US" sz="2400" dirty="0"/>
              <a:t>It is possible that we’ve had 100 years of misguided filter design because we didn’t understand the physics</a:t>
            </a:r>
          </a:p>
        </p:txBody>
      </p:sp>
      <p:pic>
        <p:nvPicPr>
          <p:cNvPr id="9218" name="Picture 2" descr="Filter Media">
            <a:extLst>
              <a:ext uri="{FF2B5EF4-FFF2-40B4-BE49-F238E27FC236}">
                <a16:creationId xmlns:a16="http://schemas.microsoft.com/office/drawing/2014/main" id="{BD3B8C83-3998-4CF8-AD88-D292848FF81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51362" b="56320"/>
          <a:stretch/>
        </p:blipFill>
        <p:spPr bwMode="auto">
          <a:xfrm>
            <a:off x="9718098" y="0"/>
            <a:ext cx="2473902" cy="29207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459636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9831E-5A5D-4C92-BC31-7230DFAD7C46}"/>
              </a:ext>
            </a:extLst>
          </p:cNvPr>
          <p:cNvSpPr>
            <a:spLocks noGrp="1"/>
          </p:cNvSpPr>
          <p:nvPr>
            <p:ph type="title"/>
          </p:nvPr>
        </p:nvSpPr>
        <p:spPr/>
        <p:txBody>
          <a:bodyPr/>
          <a:lstStyle/>
          <a:p>
            <a:r>
              <a:rPr lang="en-US" dirty="0"/>
              <a:t>Filtration mysteries</a:t>
            </a:r>
          </a:p>
        </p:txBody>
      </p:sp>
      <p:sp>
        <p:nvSpPr>
          <p:cNvPr id="3" name="Content Placeholder 2">
            <a:extLst>
              <a:ext uri="{FF2B5EF4-FFF2-40B4-BE49-F238E27FC236}">
                <a16:creationId xmlns:a16="http://schemas.microsoft.com/office/drawing/2014/main" id="{F8DA4C65-1AA0-45E3-BBF0-0607CD604AB8}"/>
              </a:ext>
            </a:extLst>
          </p:cNvPr>
          <p:cNvSpPr>
            <a:spLocks noGrp="1"/>
          </p:cNvSpPr>
          <p:nvPr>
            <p:ph idx="1"/>
          </p:nvPr>
        </p:nvSpPr>
        <p:spPr>
          <a:xfrm>
            <a:off x="457200" y="1600200"/>
            <a:ext cx="6722198" cy="4525963"/>
          </a:xfrm>
        </p:spPr>
        <p:txBody>
          <a:bodyPr/>
          <a:lstStyle/>
          <a:p>
            <a:r>
              <a:rPr lang="en-US" dirty="0"/>
              <a:t>Filter pores are gigantic compared with the particles that they remove </a:t>
            </a:r>
          </a:p>
          <a:p>
            <a:r>
              <a:rPr lang="en-US" dirty="0"/>
              <a:t>Filters work better after “ripening”</a:t>
            </a:r>
          </a:p>
          <a:p>
            <a:pPr lvl="1"/>
            <a:r>
              <a:rPr lang="en-US" dirty="0"/>
              <a:t>Clean sand is a lousy filter!!!!</a:t>
            </a:r>
          </a:p>
          <a:p>
            <a:r>
              <a:rPr lang="en-US" dirty="0"/>
              <a:t>Filters don’t fail by clogging! They fail because particles start leaking through</a:t>
            </a:r>
          </a:p>
          <a:p>
            <a:r>
              <a:rPr lang="en-US" dirty="0"/>
              <a:t>Only a tiny fraction of the pore volume is filled with captured flocs and particles</a:t>
            </a:r>
          </a:p>
          <a:p>
            <a:endParaRPr lang="en-US" dirty="0"/>
          </a:p>
        </p:txBody>
      </p:sp>
      <p:pic>
        <p:nvPicPr>
          <p:cNvPr id="4" name="Picture 3">
            <a:extLst>
              <a:ext uri="{FF2B5EF4-FFF2-40B4-BE49-F238E27FC236}">
                <a16:creationId xmlns:a16="http://schemas.microsoft.com/office/drawing/2014/main" id="{84FF8DC1-CF31-4A4F-8C30-BA057BA4B957}"/>
              </a:ext>
            </a:extLst>
          </p:cNvPr>
          <p:cNvPicPr>
            <a:picLocks noChangeAspect="1"/>
          </p:cNvPicPr>
          <p:nvPr/>
        </p:nvPicPr>
        <p:blipFill>
          <a:blip r:embed="rId2"/>
          <a:stretch>
            <a:fillRect/>
          </a:stretch>
        </p:blipFill>
        <p:spPr>
          <a:xfrm>
            <a:off x="9578566" y="1"/>
            <a:ext cx="2613434" cy="2509142"/>
          </a:xfrm>
          <a:prstGeom prst="rect">
            <a:avLst/>
          </a:prstGeom>
        </p:spPr>
      </p:pic>
      <p:sp>
        <p:nvSpPr>
          <p:cNvPr id="5" name="TextBox 4">
            <a:extLst>
              <a:ext uri="{FF2B5EF4-FFF2-40B4-BE49-F238E27FC236}">
                <a16:creationId xmlns:a16="http://schemas.microsoft.com/office/drawing/2014/main" id="{918092F8-EE82-4ECD-AD43-B2AABD4EFEE0}"/>
              </a:ext>
            </a:extLst>
          </p:cNvPr>
          <p:cNvSpPr txBox="1"/>
          <p:nvPr/>
        </p:nvSpPr>
        <p:spPr>
          <a:xfrm>
            <a:off x="8003263" y="2679826"/>
            <a:ext cx="3706464" cy="523220"/>
          </a:xfrm>
          <a:prstGeom prst="rect">
            <a:avLst/>
          </a:prstGeom>
          <a:noFill/>
        </p:spPr>
        <p:txBody>
          <a:bodyPr wrap="none" rtlCol="0">
            <a:spAutoFit/>
          </a:bodyPr>
          <a:lstStyle/>
          <a:p>
            <a:r>
              <a:rPr lang="en-US" b="0" dirty="0"/>
              <a:t>What is the actual filter?</a:t>
            </a:r>
          </a:p>
        </p:txBody>
      </p:sp>
      <p:sp>
        <p:nvSpPr>
          <p:cNvPr id="7" name="TextBox 6">
            <a:extLst>
              <a:ext uri="{FF2B5EF4-FFF2-40B4-BE49-F238E27FC236}">
                <a16:creationId xmlns:a16="http://schemas.microsoft.com/office/drawing/2014/main" id="{8F72CC5C-9156-4F1E-9597-451E40B205BA}"/>
              </a:ext>
            </a:extLst>
          </p:cNvPr>
          <p:cNvSpPr txBox="1"/>
          <p:nvPr/>
        </p:nvSpPr>
        <p:spPr>
          <a:xfrm>
            <a:off x="8067745" y="3758113"/>
            <a:ext cx="3800793" cy="954107"/>
          </a:xfrm>
          <a:prstGeom prst="rect">
            <a:avLst/>
          </a:prstGeom>
          <a:noFill/>
        </p:spPr>
        <p:txBody>
          <a:bodyPr wrap="square" rtlCol="0">
            <a:spAutoFit/>
          </a:bodyPr>
          <a:lstStyle/>
          <a:p>
            <a:r>
              <a:rPr lang="en-US" b="0" dirty="0"/>
              <a:t>Floc filters have limited capacity too!</a:t>
            </a:r>
          </a:p>
        </p:txBody>
      </p:sp>
      <p:sp>
        <p:nvSpPr>
          <p:cNvPr id="8" name="TextBox 7">
            <a:extLst>
              <a:ext uri="{FF2B5EF4-FFF2-40B4-BE49-F238E27FC236}">
                <a16:creationId xmlns:a16="http://schemas.microsoft.com/office/drawing/2014/main" id="{1488E572-0140-4346-8D30-0BFD4303EE12}"/>
              </a:ext>
            </a:extLst>
          </p:cNvPr>
          <p:cNvSpPr txBox="1"/>
          <p:nvPr/>
        </p:nvSpPr>
        <p:spPr>
          <a:xfrm>
            <a:off x="7899794" y="5344317"/>
            <a:ext cx="3800793" cy="954107"/>
          </a:xfrm>
          <a:prstGeom prst="rect">
            <a:avLst/>
          </a:prstGeom>
          <a:noFill/>
        </p:spPr>
        <p:txBody>
          <a:bodyPr wrap="square" rtlCol="0">
            <a:spAutoFit/>
          </a:bodyPr>
          <a:lstStyle/>
          <a:p>
            <a:r>
              <a:rPr lang="en-US" b="0" dirty="0"/>
              <a:t>What is happening inside those pores?</a:t>
            </a:r>
          </a:p>
        </p:txBody>
      </p:sp>
    </p:spTree>
    <p:extLst>
      <p:ext uri="{BB962C8B-B14F-4D97-AF65-F5344CB8AC3E}">
        <p14:creationId xmlns:p14="http://schemas.microsoft.com/office/powerpoint/2010/main" val="1709848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p:bldP spid="7" grpId="0"/>
      <p:bldP spid="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a:xfrm>
            <a:off x="457199" y="1600200"/>
            <a:ext cx="10183091" cy="4525963"/>
          </a:xfrm>
        </p:spPr>
        <p:txBody>
          <a:bodyPr/>
          <a:lstStyle/>
          <a:p>
            <a:r>
              <a:rPr lang="en-US" sz="3600" dirty="0"/>
              <a:t>Flocs are the filters in sand filters too!</a:t>
            </a:r>
          </a:p>
          <a:p>
            <a:r>
              <a:rPr lang="en-US" sz="3600" dirty="0"/>
              <a:t>Flocs occupy a few percent of the void</a:t>
            </a:r>
            <a:br>
              <a:rPr lang="en-US" sz="3600" dirty="0"/>
            </a:br>
            <a:r>
              <a:rPr lang="en-US" sz="3600" dirty="0"/>
              <a:t>volume in a loaded filter</a:t>
            </a:r>
          </a:p>
          <a:p>
            <a:r>
              <a:rPr lang="en-US" sz="3600" dirty="0"/>
              <a:t>Head loss is close to linear with time</a:t>
            </a:r>
          </a:p>
          <a:p>
            <a:r>
              <a:rPr lang="en-US" sz="3600" dirty="0"/>
              <a:t>Head loss from constrictions is due (at least in part) to expansions!</a:t>
            </a:r>
          </a:p>
          <a:p>
            <a:r>
              <a:rPr lang="en-US" sz="3600" dirty="0"/>
              <a:t>Larger sand (or anthracite) have larger pores that can hold more particles for the same head loss </a:t>
            </a:r>
          </a:p>
        </p:txBody>
      </p:sp>
      <p:pic>
        <p:nvPicPr>
          <p:cNvPr id="4" name="Picture 3">
            <a:extLst>
              <a:ext uri="{FF2B5EF4-FFF2-40B4-BE49-F238E27FC236}">
                <a16:creationId xmlns:a16="http://schemas.microsoft.com/office/drawing/2014/main" id="{AA0259BB-52C2-4AE4-B6C3-F18BBC5783BF}"/>
              </a:ext>
            </a:extLst>
          </p:cNvPr>
          <p:cNvPicPr>
            <a:picLocks noChangeAspect="1"/>
          </p:cNvPicPr>
          <p:nvPr/>
        </p:nvPicPr>
        <p:blipFill>
          <a:blip r:embed="rId3">
            <a:clrChange>
              <a:clrFrom>
                <a:srgbClr val="FFFFFF"/>
              </a:clrFrom>
              <a:clrTo>
                <a:srgbClr val="FFFFFF">
                  <a:alpha val="0"/>
                </a:srgbClr>
              </a:clrTo>
            </a:clrChange>
          </a:blip>
          <a:stretch>
            <a:fillRect/>
          </a:stretch>
        </p:blipFill>
        <p:spPr>
          <a:xfrm rot="18011856">
            <a:off x="8651915" y="1177636"/>
            <a:ext cx="3276850" cy="2990524"/>
          </a:xfrm>
          <a:prstGeom prst="rect">
            <a:avLst/>
          </a:prstGeom>
        </p:spPr>
      </p:pic>
    </p:spTree>
    <p:extLst>
      <p:ext uri="{BB962C8B-B14F-4D97-AF65-F5344CB8AC3E}">
        <p14:creationId xmlns:p14="http://schemas.microsoft.com/office/powerpoint/2010/main" val="167433412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82D86-40EA-438D-BCE9-9847AF04C2E8}"/>
              </a:ext>
            </a:extLst>
          </p:cNvPr>
          <p:cNvSpPr>
            <a:spLocks noGrp="1"/>
          </p:cNvSpPr>
          <p:nvPr>
            <p:ph type="title"/>
          </p:nvPr>
        </p:nvSpPr>
        <p:spPr/>
        <p:txBody>
          <a:bodyPr/>
          <a:lstStyle/>
          <a:p>
            <a:r>
              <a:rPr lang="en-US" dirty="0"/>
              <a:t>Parting challenge </a:t>
            </a:r>
          </a:p>
        </p:txBody>
      </p:sp>
      <p:sp>
        <p:nvSpPr>
          <p:cNvPr id="3" name="Content Placeholder 2">
            <a:extLst>
              <a:ext uri="{FF2B5EF4-FFF2-40B4-BE49-F238E27FC236}">
                <a16:creationId xmlns:a16="http://schemas.microsoft.com/office/drawing/2014/main" id="{090A5E24-5214-4F5B-91EC-1B8BDCB1B88A}"/>
              </a:ext>
            </a:extLst>
          </p:cNvPr>
          <p:cNvSpPr>
            <a:spLocks noGrp="1"/>
          </p:cNvSpPr>
          <p:nvPr>
            <p:ph idx="1"/>
          </p:nvPr>
        </p:nvSpPr>
        <p:spPr/>
        <p:txBody>
          <a:bodyPr/>
          <a:lstStyle/>
          <a:p>
            <a:r>
              <a:rPr lang="en-US" dirty="0"/>
              <a:t>Explain how a clay particle can be captured by a sand filter.</a:t>
            </a:r>
          </a:p>
          <a:p>
            <a:r>
              <a:rPr lang="en-US" dirty="0"/>
              <a:t>If the flow rate through a filter is increased, do you expect the mass of particles that it can capture before breakthrough will increase or decrease? Why? Explain what is happening at the level of the constriction.</a:t>
            </a:r>
          </a:p>
          <a:p>
            <a:endParaRPr lang="en-US" dirty="0"/>
          </a:p>
        </p:txBody>
      </p:sp>
    </p:spTree>
    <p:extLst>
      <p:ext uri="{BB962C8B-B14F-4D97-AF65-F5344CB8AC3E}">
        <p14:creationId xmlns:p14="http://schemas.microsoft.com/office/powerpoint/2010/main" val="127974150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A8C995F-0ADF-49BE-A23E-3C8899A4A54A}"/>
              </a:ext>
            </a:extLst>
          </p:cNvPr>
          <p:cNvSpPr>
            <a:spLocks noGrp="1"/>
          </p:cNvSpPr>
          <p:nvPr>
            <p:ph type="title"/>
          </p:nvPr>
        </p:nvSpPr>
        <p:spPr/>
        <p:txBody>
          <a:bodyPr/>
          <a:lstStyle/>
          <a:p>
            <a:r>
              <a:rPr lang="en-US" dirty="0"/>
              <a:t>Direct filtration, so this wasn’t after plate settlers…</a:t>
            </a:r>
          </a:p>
        </p:txBody>
      </p:sp>
      <p:pic>
        <p:nvPicPr>
          <p:cNvPr id="8194" name="Picture 2" descr="https://lh3.googleusercontent.com/dX-p68wYrxOCqVMdjsD63us6GGf18BX2w4SUXzunhJYWJ1X295wAATdmY5CJUl6cVeRwLf1-QwcVcm1RcVgJAP6lKoZ5vj5Xf9oS1ALbPbgOFZ04nx8Vhebx50VYImKKMSx1ocKS1_Q">
            <a:extLst>
              <a:ext uri="{FF2B5EF4-FFF2-40B4-BE49-F238E27FC236}">
                <a16:creationId xmlns:a16="http://schemas.microsoft.com/office/drawing/2014/main" id="{2DA9B7F9-535C-42D8-A602-BDC9341F211F}"/>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44364" y="1053564"/>
            <a:ext cx="11248697" cy="6046174"/>
          </a:xfrm>
          <a:prstGeom prst="rect">
            <a:avLst/>
          </a:prstGeom>
          <a:noFill/>
        </p:spPr>
      </p:pic>
    </p:spTree>
    <p:extLst>
      <p:ext uri="{BB962C8B-B14F-4D97-AF65-F5344CB8AC3E}">
        <p14:creationId xmlns:p14="http://schemas.microsoft.com/office/powerpoint/2010/main" val="12810877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5" y="222457"/>
            <a:ext cx="9134475" cy="6419850"/>
          </a:xfrm>
          <a:prstGeom prst="rect">
            <a:avLst/>
          </a:prstGeom>
        </p:spPr>
      </p:pic>
      <p:cxnSp>
        <p:nvCxnSpPr>
          <p:cNvPr id="5" name="Straight Arrow Connector 4"/>
          <p:cNvCxnSpPr/>
          <p:nvPr/>
        </p:nvCxnSpPr>
        <p:spPr bwMode="auto">
          <a:xfrm flipV="1">
            <a:off x="2440983" y="738640"/>
            <a:ext cx="1883044" cy="4974956"/>
          </a:xfrm>
          <a:prstGeom prst="straightConnector1">
            <a:avLst/>
          </a:prstGeom>
          <a:solidFill>
            <a:schemeClr val="accent1"/>
          </a:solidFill>
          <a:ln w="38100" cap="flat" cmpd="sng" algn="ctr">
            <a:solidFill>
              <a:srgbClr val="92D050"/>
            </a:solidFill>
            <a:prstDash val="solid"/>
            <a:round/>
            <a:headEnd type="none" w="lg" len="med"/>
            <a:tailEnd type="arrow"/>
          </a:ln>
          <a:effectLst/>
        </p:spPr>
      </p:cxnSp>
      <p:sp>
        <p:nvSpPr>
          <p:cNvPr id="6" name="TextBox 5"/>
          <p:cNvSpPr txBox="1"/>
          <p:nvPr/>
        </p:nvSpPr>
        <p:spPr>
          <a:xfrm>
            <a:off x="3130658" y="222457"/>
            <a:ext cx="2875146" cy="523220"/>
          </a:xfrm>
          <a:prstGeom prst="rect">
            <a:avLst/>
          </a:prstGeom>
          <a:noFill/>
        </p:spPr>
        <p:txBody>
          <a:bodyPr wrap="none" rtlCol="0">
            <a:spAutoFit/>
          </a:bodyPr>
          <a:lstStyle/>
          <a:p>
            <a:r>
              <a:rPr lang="en-US" dirty="0"/>
              <a:t>Very steep failure</a:t>
            </a:r>
          </a:p>
        </p:txBody>
      </p:sp>
      <p:cxnSp>
        <p:nvCxnSpPr>
          <p:cNvPr id="7" name="Straight Arrow Connector 6"/>
          <p:cNvCxnSpPr/>
          <p:nvPr/>
        </p:nvCxnSpPr>
        <p:spPr bwMode="auto">
          <a:xfrm flipV="1">
            <a:off x="4576762" y="3148627"/>
            <a:ext cx="3389367" cy="2564970"/>
          </a:xfrm>
          <a:prstGeom prst="straightConnector1">
            <a:avLst/>
          </a:prstGeom>
          <a:solidFill>
            <a:schemeClr val="accent1"/>
          </a:solidFill>
          <a:ln w="38100" cap="flat" cmpd="sng" algn="ctr">
            <a:solidFill>
              <a:srgbClr val="FFC000"/>
            </a:solidFill>
            <a:prstDash val="solid"/>
            <a:round/>
            <a:headEnd type="none" w="lg" len="med"/>
            <a:tailEnd type="arrow"/>
          </a:ln>
          <a:effectLst/>
        </p:spPr>
      </p:cxnSp>
      <p:sp>
        <p:nvSpPr>
          <p:cNvPr id="8" name="Rectangle 7"/>
          <p:cNvSpPr/>
          <p:nvPr/>
        </p:nvSpPr>
        <p:spPr>
          <a:xfrm>
            <a:off x="157079" y="6550223"/>
            <a:ext cx="8986921" cy="307777"/>
          </a:xfrm>
          <a:prstGeom prst="rect">
            <a:avLst/>
          </a:prstGeom>
        </p:spPr>
        <p:txBody>
          <a:bodyPr wrap="square">
            <a:spAutoFit/>
          </a:bodyPr>
          <a:lstStyle/>
          <a:p>
            <a:r>
              <a:rPr lang="en-US" sz="1400" b="0" dirty="0"/>
              <a:t>Lucinda Li, Theresa Chu, Jonathan Harris, </a:t>
            </a:r>
            <a:r>
              <a:rPr lang="en-US" sz="1400" b="0" dirty="0" err="1"/>
              <a:t>Mythri</a:t>
            </a:r>
            <a:r>
              <a:rPr lang="en-US" sz="1400" b="0" dirty="0"/>
              <a:t> </a:t>
            </a:r>
            <a:r>
              <a:rPr lang="en-US" sz="1400" b="0" dirty="0" err="1"/>
              <a:t>Krishnamoorthysujatha</a:t>
            </a:r>
            <a:r>
              <a:rPr lang="en-US" sz="1400" b="0" dirty="0"/>
              <a:t>, Rose </a:t>
            </a:r>
            <a:r>
              <a:rPr lang="en-US" sz="1400" b="0" dirty="0" err="1"/>
              <a:t>Linehan</a:t>
            </a:r>
            <a:r>
              <a:rPr lang="en-US" sz="1400" b="0" dirty="0"/>
              <a:t>, William H. </a:t>
            </a:r>
            <a:r>
              <a:rPr lang="en-US" sz="1400" b="0" dirty="0" err="1"/>
              <a:t>Pennock</a:t>
            </a:r>
            <a:endParaRPr lang="en-US" sz="1400" b="0" dirty="0"/>
          </a:p>
        </p:txBody>
      </p:sp>
      <p:sp>
        <p:nvSpPr>
          <p:cNvPr id="9" name="TextBox 8"/>
          <p:cNvSpPr txBox="1"/>
          <p:nvPr/>
        </p:nvSpPr>
        <p:spPr>
          <a:xfrm>
            <a:off x="7667175" y="2802289"/>
            <a:ext cx="1267154" cy="400110"/>
          </a:xfrm>
          <a:prstGeom prst="rect">
            <a:avLst/>
          </a:prstGeom>
          <a:noFill/>
        </p:spPr>
        <p:txBody>
          <a:bodyPr wrap="square" rtlCol="0">
            <a:spAutoFit/>
          </a:bodyPr>
          <a:lstStyle/>
          <a:p>
            <a:r>
              <a:rPr lang="en-US" sz="2000" b="0" dirty="0"/>
              <a:t>0.65 mg/L</a:t>
            </a:r>
          </a:p>
        </p:txBody>
      </p:sp>
      <p:sp>
        <p:nvSpPr>
          <p:cNvPr id="10" name="TextBox 9"/>
          <p:cNvSpPr txBox="1"/>
          <p:nvPr/>
        </p:nvSpPr>
        <p:spPr>
          <a:xfrm>
            <a:off x="2983765" y="653469"/>
            <a:ext cx="1466629" cy="400110"/>
          </a:xfrm>
          <a:prstGeom prst="rect">
            <a:avLst/>
          </a:prstGeom>
          <a:noFill/>
        </p:spPr>
        <p:txBody>
          <a:bodyPr wrap="square" rtlCol="0">
            <a:spAutoFit/>
          </a:bodyPr>
          <a:lstStyle/>
          <a:p>
            <a:r>
              <a:rPr lang="en-US" sz="2000" b="0" dirty="0"/>
              <a:t>1.55 mg/L</a:t>
            </a:r>
          </a:p>
        </p:txBody>
      </p:sp>
    </p:spTree>
    <p:extLst>
      <p:ext uri="{BB962C8B-B14F-4D97-AF65-F5344CB8AC3E}">
        <p14:creationId xmlns:p14="http://schemas.microsoft.com/office/powerpoint/2010/main" val="324377880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a:grpSpLocks noChangeAspect="1"/>
          </p:cNvGrpSpPr>
          <p:nvPr/>
        </p:nvGrpSpPr>
        <p:grpSpPr>
          <a:xfrm>
            <a:off x="10738916" y="-3472569"/>
            <a:ext cx="782664" cy="6307810"/>
            <a:chOff x="6456335" y="-4091554"/>
            <a:chExt cx="782664" cy="6307810"/>
          </a:xfrm>
        </p:grpSpPr>
        <p:sp>
          <p:nvSpPr>
            <p:cNvPr id="6" name="Rectangle 5"/>
            <p:cNvSpPr/>
            <p:nvPr/>
          </p:nvSpPr>
          <p:spPr bwMode="auto">
            <a:xfrm>
              <a:off x="6456335" y="-4091554"/>
              <a:ext cx="782664" cy="4479010"/>
            </a:xfrm>
            <a:prstGeom prst="rect">
              <a:avLst/>
            </a:prstGeom>
            <a:solidFill>
              <a:schemeClr val="accent6">
                <a:lumMod val="50000"/>
              </a:schemeClr>
            </a:soli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7" name="Rectangle 6"/>
            <p:cNvSpPr/>
            <p:nvPr/>
          </p:nvSpPr>
          <p:spPr bwMode="auto">
            <a:xfrm>
              <a:off x="6456335" y="387456"/>
              <a:ext cx="782664" cy="1828800"/>
            </a:xfrm>
            <a:prstGeom prst="rect">
              <a:avLst/>
            </a:prstGeom>
            <a:gradFill>
              <a:gsLst>
                <a:gs pos="0">
                  <a:schemeClr val="accent6">
                    <a:lumMod val="50000"/>
                  </a:schemeClr>
                </a:gs>
                <a:gs pos="100000">
                  <a:schemeClr val="bg1"/>
                </a:gs>
              </a:gsLst>
              <a:lin ang="5400000" scaled="0"/>
            </a:gra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grpSp>
      <p:sp>
        <p:nvSpPr>
          <p:cNvPr id="5" name="Rectangle 4"/>
          <p:cNvSpPr>
            <a:spLocks noChangeAspect="1"/>
          </p:cNvSpPr>
          <p:nvPr/>
        </p:nvSpPr>
        <p:spPr bwMode="auto">
          <a:xfrm>
            <a:off x="10738916" y="1989654"/>
            <a:ext cx="782664" cy="4479010"/>
          </a:xfrm>
          <a:prstGeom prst="rect">
            <a:avLst/>
          </a:prstGeom>
          <a:no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1" name="Rectangle 10"/>
          <p:cNvSpPr>
            <a:spLocks noChangeAspect="1"/>
          </p:cNvSpPr>
          <p:nvPr/>
        </p:nvSpPr>
        <p:spPr bwMode="auto">
          <a:xfrm>
            <a:off x="10526147" y="-3347"/>
            <a:ext cx="1402134" cy="1971869"/>
          </a:xfrm>
          <a:prstGeom prst="rect">
            <a:avLst/>
          </a:prstGeom>
          <a:solidFill>
            <a:schemeClr val="bg1"/>
          </a:solidFill>
          <a:ln w="12700" cap="flat" cmpd="sng" algn="ctr">
            <a:solidFill>
              <a:schemeClr val="bg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2" name="Title 1"/>
          <p:cNvSpPr>
            <a:spLocks noGrp="1"/>
          </p:cNvSpPr>
          <p:nvPr>
            <p:ph type="title"/>
          </p:nvPr>
        </p:nvSpPr>
        <p:spPr/>
        <p:txBody>
          <a:bodyPr/>
          <a:lstStyle/>
          <a:p>
            <a:r>
              <a:rPr lang="en-US" dirty="0"/>
              <a:t>Active filtration zone slowly moves down through the filter</a:t>
            </a:r>
          </a:p>
        </p:txBody>
      </p:sp>
      <p:sp>
        <p:nvSpPr>
          <p:cNvPr id="12" name="Line 7"/>
          <p:cNvSpPr>
            <a:spLocks noChangeAspect="1" noChangeShapeType="1"/>
          </p:cNvSpPr>
          <p:nvPr/>
        </p:nvSpPr>
        <p:spPr bwMode="auto">
          <a:xfrm>
            <a:off x="0" y="1447800"/>
            <a:ext cx="9144000" cy="0"/>
          </a:xfrm>
          <a:prstGeom prst="line">
            <a:avLst/>
          </a:prstGeom>
          <a:noFill/>
          <a:ln w="76200" cmpd="tri">
            <a:solidFill>
              <a:schemeClr val="accent1"/>
            </a:solidFill>
            <a:round/>
            <a:headEnd/>
            <a:tailEnd/>
          </a:ln>
          <a:effectLst/>
        </p:spPr>
        <p:txBody>
          <a:bodyPr>
            <a:noAutofit/>
          </a:bodyPr>
          <a:lstStyle/>
          <a:p>
            <a:endParaRPr lang="en-US"/>
          </a:p>
        </p:txBody>
      </p:sp>
      <p:sp>
        <p:nvSpPr>
          <p:cNvPr id="17" name="Freeform 16"/>
          <p:cNvSpPr>
            <a:spLocks noChangeAspect="1"/>
          </p:cNvSpPr>
          <p:nvPr/>
        </p:nvSpPr>
        <p:spPr bwMode="auto">
          <a:xfrm>
            <a:off x="861958" y="4071566"/>
            <a:ext cx="4326344" cy="2299363"/>
          </a:xfrm>
          <a:custGeom>
            <a:avLst/>
            <a:gdLst>
              <a:gd name="connsiteX0" fmla="*/ 0 w 3384645"/>
              <a:gd name="connsiteY0" fmla="*/ 859809 h 975061"/>
              <a:gd name="connsiteX1" fmla="*/ 2442950 w 3384645"/>
              <a:gd name="connsiteY1" fmla="*/ 900752 h 975061"/>
              <a:gd name="connsiteX2" fmla="*/ 3384645 w 3384645"/>
              <a:gd name="connsiteY2" fmla="*/ 0 h 975061"/>
              <a:gd name="connsiteX0" fmla="*/ 0 w 3384645"/>
              <a:gd name="connsiteY0" fmla="*/ 859809 h 975061"/>
              <a:gd name="connsiteX1" fmla="*/ 2442950 w 3384645"/>
              <a:gd name="connsiteY1" fmla="*/ 900752 h 975061"/>
              <a:gd name="connsiteX2" fmla="*/ 3384645 w 3384645"/>
              <a:gd name="connsiteY2" fmla="*/ 0 h 975061"/>
              <a:gd name="connsiteX0" fmla="*/ 0 w 3384645"/>
              <a:gd name="connsiteY0" fmla="*/ 859809 h 917300"/>
              <a:gd name="connsiteX1" fmla="*/ 2442950 w 3384645"/>
              <a:gd name="connsiteY1" fmla="*/ 900752 h 917300"/>
              <a:gd name="connsiteX2" fmla="*/ 3384645 w 3384645"/>
              <a:gd name="connsiteY2" fmla="*/ 0 h 917300"/>
              <a:gd name="connsiteX0" fmla="*/ 0 w 3374001"/>
              <a:gd name="connsiteY0" fmla="*/ 284785 h 903547"/>
              <a:gd name="connsiteX1" fmla="*/ 2432306 w 3374001"/>
              <a:gd name="connsiteY1" fmla="*/ 900752 h 903547"/>
              <a:gd name="connsiteX2" fmla="*/ 3374001 w 3374001"/>
              <a:gd name="connsiteY2" fmla="*/ 0 h 903547"/>
              <a:gd name="connsiteX0" fmla="*/ 0 w 3374001"/>
              <a:gd name="connsiteY0" fmla="*/ 284785 h 997809"/>
              <a:gd name="connsiteX1" fmla="*/ 212870 w 3374001"/>
              <a:gd name="connsiteY1" fmla="*/ 903619 h 997809"/>
              <a:gd name="connsiteX2" fmla="*/ 2432306 w 3374001"/>
              <a:gd name="connsiteY2" fmla="*/ 900752 h 997809"/>
              <a:gd name="connsiteX3" fmla="*/ 3374001 w 3374001"/>
              <a:gd name="connsiteY3" fmla="*/ 0 h 997809"/>
              <a:gd name="connsiteX0" fmla="*/ 27816 w 3401817"/>
              <a:gd name="connsiteY0" fmla="*/ 284785 h 997809"/>
              <a:gd name="connsiteX1" fmla="*/ 240686 w 3401817"/>
              <a:gd name="connsiteY1" fmla="*/ 903619 h 997809"/>
              <a:gd name="connsiteX2" fmla="*/ 2460122 w 3401817"/>
              <a:gd name="connsiteY2" fmla="*/ 900752 h 997809"/>
              <a:gd name="connsiteX3" fmla="*/ 3401817 w 3401817"/>
              <a:gd name="connsiteY3" fmla="*/ 0 h 997809"/>
              <a:gd name="connsiteX0" fmla="*/ 0 w 3374001"/>
              <a:gd name="connsiteY0" fmla="*/ 284785 h 997809"/>
              <a:gd name="connsiteX1" fmla="*/ 212870 w 3374001"/>
              <a:gd name="connsiteY1" fmla="*/ 903619 h 997809"/>
              <a:gd name="connsiteX2" fmla="*/ 2432306 w 3374001"/>
              <a:gd name="connsiteY2" fmla="*/ 900752 h 997809"/>
              <a:gd name="connsiteX3" fmla="*/ 3374001 w 3374001"/>
              <a:gd name="connsiteY3" fmla="*/ 0 h 997809"/>
              <a:gd name="connsiteX0" fmla="*/ 0 w 3374001"/>
              <a:gd name="connsiteY0" fmla="*/ 284785 h 997809"/>
              <a:gd name="connsiteX1" fmla="*/ 212870 w 3374001"/>
              <a:gd name="connsiteY1" fmla="*/ 903619 h 997809"/>
              <a:gd name="connsiteX2" fmla="*/ 2432306 w 3374001"/>
              <a:gd name="connsiteY2" fmla="*/ 900752 h 997809"/>
              <a:gd name="connsiteX3" fmla="*/ 3374001 w 3374001"/>
              <a:gd name="connsiteY3" fmla="*/ 0 h 997809"/>
              <a:gd name="connsiteX0" fmla="*/ 0 w 3374001"/>
              <a:gd name="connsiteY0" fmla="*/ 284785 h 974715"/>
              <a:gd name="connsiteX1" fmla="*/ 212870 w 3374001"/>
              <a:gd name="connsiteY1" fmla="*/ 903619 h 974715"/>
              <a:gd name="connsiteX2" fmla="*/ 2432306 w 3374001"/>
              <a:gd name="connsiteY2" fmla="*/ 900752 h 974715"/>
              <a:gd name="connsiteX3" fmla="*/ 3374001 w 3374001"/>
              <a:gd name="connsiteY3" fmla="*/ 0 h 974715"/>
              <a:gd name="connsiteX0" fmla="*/ 0 w 3374001"/>
              <a:gd name="connsiteY0" fmla="*/ 284785 h 917856"/>
              <a:gd name="connsiteX1" fmla="*/ 212870 w 3374001"/>
              <a:gd name="connsiteY1" fmla="*/ 903619 h 917856"/>
              <a:gd name="connsiteX2" fmla="*/ 2432306 w 3374001"/>
              <a:gd name="connsiteY2" fmla="*/ 900752 h 917856"/>
              <a:gd name="connsiteX3" fmla="*/ 3374001 w 3374001"/>
              <a:gd name="connsiteY3" fmla="*/ 0 h 917856"/>
              <a:gd name="connsiteX0" fmla="*/ 25071 w 3399072"/>
              <a:gd name="connsiteY0" fmla="*/ 284785 h 960272"/>
              <a:gd name="connsiteX1" fmla="*/ 237941 w 3399072"/>
              <a:gd name="connsiteY1" fmla="*/ 903619 h 960272"/>
              <a:gd name="connsiteX2" fmla="*/ 2414803 w 3399072"/>
              <a:gd name="connsiteY2" fmla="*/ 922658 h 960272"/>
              <a:gd name="connsiteX3" fmla="*/ 3399072 w 3399072"/>
              <a:gd name="connsiteY3" fmla="*/ 0 h 960272"/>
              <a:gd name="connsiteX0" fmla="*/ 30126 w 3404127"/>
              <a:gd name="connsiteY0" fmla="*/ 284785 h 932105"/>
              <a:gd name="connsiteX1" fmla="*/ 242996 w 3404127"/>
              <a:gd name="connsiteY1" fmla="*/ 903619 h 932105"/>
              <a:gd name="connsiteX2" fmla="*/ 2419858 w 3404127"/>
              <a:gd name="connsiteY2" fmla="*/ 922658 h 932105"/>
              <a:gd name="connsiteX3" fmla="*/ 3404127 w 3404127"/>
              <a:gd name="connsiteY3" fmla="*/ 0 h 932105"/>
              <a:gd name="connsiteX0" fmla="*/ 24565 w 3398566"/>
              <a:gd name="connsiteY0" fmla="*/ 284785 h 983694"/>
              <a:gd name="connsiteX1" fmla="*/ 248079 w 3398566"/>
              <a:gd name="connsiteY1" fmla="*/ 876237 h 983694"/>
              <a:gd name="connsiteX2" fmla="*/ 2414297 w 3398566"/>
              <a:gd name="connsiteY2" fmla="*/ 922658 h 983694"/>
              <a:gd name="connsiteX3" fmla="*/ 3398566 w 3398566"/>
              <a:gd name="connsiteY3" fmla="*/ 0 h 983694"/>
              <a:gd name="connsiteX0" fmla="*/ 24565 w 3398566"/>
              <a:gd name="connsiteY0" fmla="*/ 284785 h 922662"/>
              <a:gd name="connsiteX1" fmla="*/ 248079 w 3398566"/>
              <a:gd name="connsiteY1" fmla="*/ 876237 h 922662"/>
              <a:gd name="connsiteX2" fmla="*/ 2414297 w 3398566"/>
              <a:gd name="connsiteY2" fmla="*/ 922658 h 922662"/>
              <a:gd name="connsiteX3" fmla="*/ 3398566 w 3398566"/>
              <a:gd name="connsiteY3" fmla="*/ 0 h 922662"/>
              <a:gd name="connsiteX0" fmla="*/ 0 w 3374001"/>
              <a:gd name="connsiteY0" fmla="*/ 284785 h 922662"/>
              <a:gd name="connsiteX1" fmla="*/ 223514 w 3374001"/>
              <a:gd name="connsiteY1" fmla="*/ 876237 h 922662"/>
              <a:gd name="connsiteX2" fmla="*/ 2389732 w 3374001"/>
              <a:gd name="connsiteY2" fmla="*/ 922658 h 922662"/>
              <a:gd name="connsiteX3" fmla="*/ 3374001 w 3374001"/>
              <a:gd name="connsiteY3" fmla="*/ 0 h 922662"/>
              <a:gd name="connsiteX0" fmla="*/ 0 w 3374001"/>
              <a:gd name="connsiteY0" fmla="*/ 284785 h 922662"/>
              <a:gd name="connsiteX1" fmla="*/ 223514 w 3374001"/>
              <a:gd name="connsiteY1" fmla="*/ 876237 h 922662"/>
              <a:gd name="connsiteX2" fmla="*/ 2389732 w 3374001"/>
              <a:gd name="connsiteY2" fmla="*/ 922658 h 922662"/>
              <a:gd name="connsiteX3" fmla="*/ 3374001 w 3374001"/>
              <a:gd name="connsiteY3" fmla="*/ 0 h 922662"/>
            </a:gdLst>
            <a:ahLst/>
            <a:cxnLst>
              <a:cxn ang="0">
                <a:pos x="connsiteX0" y="connsiteY0"/>
              </a:cxn>
              <a:cxn ang="0">
                <a:pos x="connsiteX1" y="connsiteY1"/>
              </a:cxn>
              <a:cxn ang="0">
                <a:pos x="connsiteX2" y="connsiteY2"/>
              </a:cxn>
              <a:cxn ang="0">
                <a:pos x="connsiteX3" y="connsiteY3"/>
              </a:cxn>
            </a:cxnLst>
            <a:rect l="l" t="t" r="r" b="b"/>
            <a:pathLst>
              <a:path w="3374001" h="922662">
                <a:moveTo>
                  <a:pt x="0" y="284785"/>
                </a:moveTo>
                <a:cubicBezTo>
                  <a:pt x="47895" y="615196"/>
                  <a:pt x="25067" y="870680"/>
                  <a:pt x="223514" y="876237"/>
                </a:cubicBezTo>
                <a:lnTo>
                  <a:pt x="2389732" y="922658"/>
                </a:lnTo>
                <a:cubicBezTo>
                  <a:pt x="2989318" y="924482"/>
                  <a:pt x="3185207" y="378725"/>
                  <a:pt x="3374001" y="0"/>
                </a:cubicBezTo>
              </a:path>
            </a:pathLst>
          </a:custGeom>
          <a:noFill/>
          <a:ln w="38100" cap="flat" cmpd="sng" algn="ctr">
            <a:solidFill>
              <a:schemeClr val="tx1"/>
            </a:solidFill>
            <a:prstDash val="solid"/>
            <a:round/>
            <a:headEnd type="none" w="lg" len="med"/>
            <a:tailEnd type="none" w="lg" len="med"/>
          </a:ln>
          <a:effectLst/>
        </p:spPr>
        <p:txBody>
          <a:bodyPr vert="horz" wrap="square" lIns="91440" tIns="45720" rIns="91440" bIns="45720" numCol="1" rtlCol="0" anchor="ctr"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grpSp>
        <p:nvGrpSpPr>
          <p:cNvPr id="3" name="Group 2">
            <a:extLst>
              <a:ext uri="{FF2B5EF4-FFF2-40B4-BE49-F238E27FC236}">
                <a16:creationId xmlns:a16="http://schemas.microsoft.com/office/drawing/2014/main" id="{709FF873-41C1-4B56-B9B4-E6DF171B000D}"/>
              </a:ext>
            </a:extLst>
          </p:cNvPr>
          <p:cNvGrpSpPr/>
          <p:nvPr/>
        </p:nvGrpSpPr>
        <p:grpSpPr>
          <a:xfrm>
            <a:off x="179914" y="3894170"/>
            <a:ext cx="5008387" cy="3097102"/>
            <a:chOff x="218709" y="3589361"/>
            <a:chExt cx="5008387" cy="3097102"/>
          </a:xfrm>
        </p:grpSpPr>
        <p:cxnSp>
          <p:nvCxnSpPr>
            <p:cNvPr id="14" name="Straight Arrow Connector 13"/>
            <p:cNvCxnSpPr>
              <a:cxnSpLocks noChangeAspect="1"/>
            </p:cNvCxnSpPr>
            <p:nvPr/>
          </p:nvCxnSpPr>
          <p:spPr bwMode="auto">
            <a:xfrm flipV="1">
              <a:off x="887104" y="3589361"/>
              <a:ext cx="0" cy="2602211"/>
            </a:xfrm>
            <a:prstGeom prst="straightConnector1">
              <a:avLst/>
            </a:prstGeom>
            <a:solidFill>
              <a:schemeClr val="accent1"/>
            </a:solidFill>
            <a:ln w="38100" cap="flat" cmpd="sng" algn="ctr">
              <a:solidFill>
                <a:schemeClr val="tx1"/>
              </a:solidFill>
              <a:prstDash val="solid"/>
              <a:round/>
              <a:headEnd type="none" w="lg" len="med"/>
              <a:tailEnd type="arrow"/>
            </a:ln>
            <a:effectLst/>
          </p:spPr>
        </p:cxnSp>
        <p:cxnSp>
          <p:nvCxnSpPr>
            <p:cNvPr id="15" name="Straight Arrow Connector 14"/>
            <p:cNvCxnSpPr>
              <a:cxnSpLocks noChangeAspect="1"/>
            </p:cNvCxnSpPr>
            <p:nvPr/>
          </p:nvCxnSpPr>
          <p:spPr bwMode="auto">
            <a:xfrm>
              <a:off x="887104" y="6180452"/>
              <a:ext cx="4339992" cy="1"/>
            </a:xfrm>
            <a:prstGeom prst="straightConnector1">
              <a:avLst/>
            </a:prstGeom>
            <a:solidFill>
              <a:schemeClr val="accent1"/>
            </a:solidFill>
            <a:ln w="38100" cap="flat" cmpd="sng" algn="ctr">
              <a:solidFill>
                <a:schemeClr val="tx1"/>
              </a:solidFill>
              <a:prstDash val="solid"/>
              <a:round/>
              <a:headEnd type="none" w="lg" len="med"/>
              <a:tailEnd type="arrow"/>
            </a:ln>
            <a:effectLst/>
          </p:spPr>
        </p:cxnSp>
        <p:sp>
          <p:nvSpPr>
            <p:cNvPr id="20" name="TextBox 19"/>
            <p:cNvSpPr txBox="1">
              <a:spLocks noChangeAspect="1"/>
            </p:cNvSpPr>
            <p:nvPr/>
          </p:nvSpPr>
          <p:spPr>
            <a:xfrm rot="16200000">
              <a:off x="-279858" y="4331541"/>
              <a:ext cx="1520353" cy="523220"/>
            </a:xfrm>
            <a:prstGeom prst="rect">
              <a:avLst/>
            </a:prstGeom>
            <a:noFill/>
          </p:spPr>
          <p:txBody>
            <a:bodyPr wrap="none" rtlCol="0">
              <a:spAutoFit/>
            </a:bodyPr>
            <a:lstStyle/>
            <a:p>
              <a:r>
                <a:rPr lang="en-US" b="0" dirty="0">
                  <a:latin typeface="+mn-lt"/>
                </a:rPr>
                <a:t>Turbidity</a:t>
              </a:r>
            </a:p>
          </p:txBody>
        </p:sp>
        <p:sp>
          <p:nvSpPr>
            <p:cNvPr id="21" name="TextBox 20"/>
            <p:cNvSpPr txBox="1">
              <a:spLocks noChangeAspect="1"/>
            </p:cNvSpPr>
            <p:nvPr/>
          </p:nvSpPr>
          <p:spPr>
            <a:xfrm>
              <a:off x="2569659" y="6163243"/>
              <a:ext cx="923651" cy="523220"/>
            </a:xfrm>
            <a:prstGeom prst="rect">
              <a:avLst/>
            </a:prstGeom>
            <a:noFill/>
          </p:spPr>
          <p:txBody>
            <a:bodyPr wrap="none" rtlCol="0">
              <a:spAutoFit/>
            </a:bodyPr>
            <a:lstStyle/>
            <a:p>
              <a:r>
                <a:rPr lang="en-US" b="0" dirty="0">
                  <a:latin typeface="+mn-lt"/>
                </a:rPr>
                <a:t>Time</a:t>
              </a:r>
            </a:p>
          </p:txBody>
        </p:sp>
      </p:grpSp>
      <p:grpSp>
        <p:nvGrpSpPr>
          <p:cNvPr id="22" name="Group 21">
            <a:extLst>
              <a:ext uri="{FF2B5EF4-FFF2-40B4-BE49-F238E27FC236}">
                <a16:creationId xmlns:a16="http://schemas.microsoft.com/office/drawing/2014/main" id="{817F4BCD-4D85-4EBF-B94A-EF04DC6A91C7}"/>
              </a:ext>
            </a:extLst>
          </p:cNvPr>
          <p:cNvGrpSpPr/>
          <p:nvPr/>
        </p:nvGrpSpPr>
        <p:grpSpPr>
          <a:xfrm>
            <a:off x="162972" y="1551709"/>
            <a:ext cx="5031832" cy="2269049"/>
            <a:chOff x="195264" y="3922524"/>
            <a:chExt cx="5031832" cy="2269049"/>
          </a:xfrm>
        </p:grpSpPr>
        <p:cxnSp>
          <p:nvCxnSpPr>
            <p:cNvPr id="23" name="Straight Arrow Connector 22">
              <a:extLst>
                <a:ext uri="{FF2B5EF4-FFF2-40B4-BE49-F238E27FC236}">
                  <a16:creationId xmlns:a16="http://schemas.microsoft.com/office/drawing/2014/main" id="{227AE7D3-1827-4026-AD07-153615042C0E}"/>
                </a:ext>
              </a:extLst>
            </p:cNvPr>
            <p:cNvCxnSpPr>
              <a:cxnSpLocks noChangeAspect="1"/>
            </p:cNvCxnSpPr>
            <p:nvPr/>
          </p:nvCxnSpPr>
          <p:spPr bwMode="auto">
            <a:xfrm flipV="1">
              <a:off x="887104" y="3922524"/>
              <a:ext cx="0" cy="2269049"/>
            </a:xfrm>
            <a:prstGeom prst="straightConnector1">
              <a:avLst/>
            </a:prstGeom>
            <a:solidFill>
              <a:schemeClr val="accent1"/>
            </a:solidFill>
            <a:ln w="38100" cap="flat" cmpd="sng" algn="ctr">
              <a:solidFill>
                <a:schemeClr val="tx1"/>
              </a:solidFill>
              <a:prstDash val="solid"/>
              <a:round/>
              <a:headEnd type="none" w="lg" len="med"/>
              <a:tailEnd type="arrow"/>
            </a:ln>
            <a:effectLst/>
          </p:spPr>
        </p:cxnSp>
        <p:cxnSp>
          <p:nvCxnSpPr>
            <p:cNvPr id="24" name="Straight Arrow Connector 23">
              <a:extLst>
                <a:ext uri="{FF2B5EF4-FFF2-40B4-BE49-F238E27FC236}">
                  <a16:creationId xmlns:a16="http://schemas.microsoft.com/office/drawing/2014/main" id="{27AA233B-4CCD-4C9D-8880-1A975DE41BDE}"/>
                </a:ext>
              </a:extLst>
            </p:cNvPr>
            <p:cNvCxnSpPr>
              <a:cxnSpLocks noChangeAspect="1"/>
            </p:cNvCxnSpPr>
            <p:nvPr/>
          </p:nvCxnSpPr>
          <p:spPr bwMode="auto">
            <a:xfrm>
              <a:off x="887104" y="6180452"/>
              <a:ext cx="4339992" cy="1"/>
            </a:xfrm>
            <a:prstGeom prst="straightConnector1">
              <a:avLst/>
            </a:prstGeom>
            <a:solidFill>
              <a:schemeClr val="accent1"/>
            </a:solidFill>
            <a:ln w="38100" cap="flat" cmpd="sng" algn="ctr">
              <a:solidFill>
                <a:schemeClr val="tx1"/>
              </a:solidFill>
              <a:prstDash val="solid"/>
              <a:round/>
              <a:headEnd type="none" w="lg" len="med"/>
              <a:tailEnd type="arrow"/>
            </a:ln>
            <a:effectLst/>
          </p:spPr>
        </p:cxnSp>
        <p:sp>
          <p:nvSpPr>
            <p:cNvPr id="25" name="TextBox 24">
              <a:extLst>
                <a:ext uri="{FF2B5EF4-FFF2-40B4-BE49-F238E27FC236}">
                  <a16:creationId xmlns:a16="http://schemas.microsoft.com/office/drawing/2014/main" id="{0EE354A1-93C2-4208-889B-17F4A39095A8}"/>
                </a:ext>
              </a:extLst>
            </p:cNvPr>
            <p:cNvSpPr txBox="1">
              <a:spLocks noChangeAspect="1"/>
            </p:cNvSpPr>
            <p:nvPr/>
          </p:nvSpPr>
          <p:spPr>
            <a:xfrm rot="16200000">
              <a:off x="-362421" y="4635210"/>
              <a:ext cx="1638590" cy="523220"/>
            </a:xfrm>
            <a:prstGeom prst="rect">
              <a:avLst/>
            </a:prstGeom>
            <a:noFill/>
          </p:spPr>
          <p:txBody>
            <a:bodyPr wrap="none" rtlCol="0">
              <a:spAutoFit/>
            </a:bodyPr>
            <a:lstStyle/>
            <a:p>
              <a:r>
                <a:rPr lang="en-US" b="0" dirty="0">
                  <a:latin typeface="+mn-lt"/>
                </a:rPr>
                <a:t>Head loss</a:t>
              </a:r>
            </a:p>
          </p:txBody>
        </p:sp>
      </p:grpSp>
      <p:cxnSp>
        <p:nvCxnSpPr>
          <p:cNvPr id="8" name="Straight Arrow Connector 7">
            <a:extLst>
              <a:ext uri="{FF2B5EF4-FFF2-40B4-BE49-F238E27FC236}">
                <a16:creationId xmlns:a16="http://schemas.microsoft.com/office/drawing/2014/main" id="{6BB326C2-4FD0-4322-BAC8-D2D324121B34}"/>
              </a:ext>
            </a:extLst>
          </p:cNvPr>
          <p:cNvCxnSpPr>
            <a:cxnSpLocks/>
          </p:cNvCxnSpPr>
          <p:nvPr/>
        </p:nvCxnSpPr>
        <p:spPr>
          <a:xfrm flipV="1">
            <a:off x="851006" y="1704109"/>
            <a:ext cx="4291799" cy="1958873"/>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grpSp>
        <p:nvGrpSpPr>
          <p:cNvPr id="33" name="Group 32">
            <a:extLst>
              <a:ext uri="{FF2B5EF4-FFF2-40B4-BE49-F238E27FC236}">
                <a16:creationId xmlns:a16="http://schemas.microsoft.com/office/drawing/2014/main" id="{1CA3E815-9FFC-4014-AF3F-472711AB1542}"/>
              </a:ext>
            </a:extLst>
          </p:cNvPr>
          <p:cNvGrpSpPr/>
          <p:nvPr/>
        </p:nvGrpSpPr>
        <p:grpSpPr>
          <a:xfrm>
            <a:off x="875604" y="1551709"/>
            <a:ext cx="4336473" cy="4946073"/>
            <a:chOff x="1371599" y="1565564"/>
            <a:chExt cx="4336473" cy="4946073"/>
          </a:xfrm>
        </p:grpSpPr>
        <p:cxnSp>
          <p:nvCxnSpPr>
            <p:cNvPr id="28" name="Straight Connector 27">
              <a:extLst>
                <a:ext uri="{FF2B5EF4-FFF2-40B4-BE49-F238E27FC236}">
                  <a16:creationId xmlns:a16="http://schemas.microsoft.com/office/drawing/2014/main" id="{879501E6-8DDE-4017-9EB2-E91B253C6A15}"/>
                </a:ext>
              </a:extLst>
            </p:cNvPr>
            <p:cNvCxnSpPr/>
            <p:nvPr/>
          </p:nvCxnSpPr>
          <p:spPr>
            <a:xfrm>
              <a:off x="1371599" y="1759528"/>
              <a:ext cx="0" cy="4752109"/>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B244566-9F5D-4A94-995F-DF848EC0978A}"/>
                </a:ext>
              </a:extLst>
            </p:cNvPr>
            <p:cNvSpPr/>
            <p:nvPr/>
          </p:nvSpPr>
          <p:spPr>
            <a:xfrm>
              <a:off x="1413163" y="1565564"/>
              <a:ext cx="4294909" cy="2161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137DFC13-66DF-4A57-BCE2-270DC2964AE2}"/>
                </a:ext>
              </a:extLst>
            </p:cNvPr>
            <p:cNvSpPr/>
            <p:nvPr/>
          </p:nvSpPr>
          <p:spPr>
            <a:xfrm>
              <a:off x="1413163" y="4003964"/>
              <a:ext cx="4294909" cy="2410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0406570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path" presetSubtype="0" fill="hold" nodeType="clickEffect">
                                  <p:stCondLst>
                                    <p:cond delay="0"/>
                                  </p:stCondLst>
                                  <p:childTnLst>
                                    <p:animMotion origin="layout" path="M -0.00091 -0.00926 L -0.00091 0.72963 " pathEditMode="relative" rAng="0" ptsTypes="AA">
                                      <p:cBhvr>
                                        <p:cTn id="10" dur="20000" fill="hold"/>
                                        <p:tgtEl>
                                          <p:spTgt spid="10"/>
                                        </p:tgtEl>
                                        <p:attrNameLst>
                                          <p:attrName>ppt_x</p:attrName>
                                          <p:attrName>ppt_y</p:attrName>
                                        </p:attrNameLst>
                                      </p:cBhvr>
                                      <p:rCtr x="0" y="36944"/>
                                    </p:animMotion>
                                  </p:childTnLst>
                                </p:cTn>
                              </p:par>
                              <p:par>
                                <p:cTn id="11" presetID="63" presetClass="path" presetSubtype="0" fill="hold" nodeType="withEffect">
                                  <p:stCondLst>
                                    <p:cond delay="0"/>
                                  </p:stCondLst>
                                  <p:childTnLst>
                                    <p:animMotion origin="layout" path="M 6.25E-7 4.44444E-6 L 0.35156 -0.00093 " pathEditMode="relative" rAng="0" ptsTypes="AA">
                                      <p:cBhvr>
                                        <p:cTn id="12" dur="20000" fill="hold"/>
                                        <p:tgtEl>
                                          <p:spTgt spid="33"/>
                                        </p:tgtEl>
                                        <p:attrNameLst>
                                          <p:attrName>ppt_x</p:attrName>
                                          <p:attrName>ppt_y</p:attrName>
                                        </p:attrNameLst>
                                      </p:cBhvr>
                                      <p:rCtr x="17578"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a:grpSpLocks noChangeAspect="1"/>
          </p:cNvGrpSpPr>
          <p:nvPr/>
        </p:nvGrpSpPr>
        <p:grpSpPr>
          <a:xfrm>
            <a:off x="7976240" y="1712562"/>
            <a:ext cx="782664" cy="4479010"/>
            <a:chOff x="6465492" y="1712562"/>
            <a:chExt cx="782664" cy="4479010"/>
          </a:xfrm>
        </p:grpSpPr>
        <p:sp>
          <p:nvSpPr>
            <p:cNvPr id="6" name="Rectangle 5"/>
            <p:cNvSpPr/>
            <p:nvPr/>
          </p:nvSpPr>
          <p:spPr bwMode="auto">
            <a:xfrm>
              <a:off x="6465492" y="1712562"/>
              <a:ext cx="782664" cy="1828800"/>
            </a:xfrm>
            <a:prstGeom prst="rect">
              <a:avLst/>
            </a:prstGeom>
            <a:solidFill>
              <a:schemeClr val="accent6">
                <a:lumMod val="50000"/>
              </a:schemeClr>
            </a:soli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7" name="Rectangle 6"/>
            <p:cNvSpPr/>
            <p:nvPr/>
          </p:nvSpPr>
          <p:spPr bwMode="auto">
            <a:xfrm>
              <a:off x="6465492" y="3504354"/>
              <a:ext cx="782664" cy="1828800"/>
            </a:xfrm>
            <a:prstGeom prst="rect">
              <a:avLst/>
            </a:prstGeom>
            <a:gradFill>
              <a:gsLst>
                <a:gs pos="0">
                  <a:schemeClr val="accent6">
                    <a:lumMod val="50000"/>
                  </a:schemeClr>
                </a:gs>
                <a:gs pos="100000">
                  <a:schemeClr val="bg1"/>
                </a:gs>
              </a:gsLst>
              <a:lin ang="5400000" scaled="0"/>
            </a:gra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5" name="Rectangle 4"/>
            <p:cNvSpPr/>
            <p:nvPr/>
          </p:nvSpPr>
          <p:spPr bwMode="auto">
            <a:xfrm>
              <a:off x="6465492" y="1712562"/>
              <a:ext cx="782664" cy="4479010"/>
            </a:xfrm>
            <a:prstGeom prst="rect">
              <a:avLst/>
            </a:prstGeom>
            <a:no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grpSp>
      <p:sp>
        <p:nvSpPr>
          <p:cNvPr id="17" name="Freeform 16"/>
          <p:cNvSpPr>
            <a:spLocks noChangeAspect="1"/>
          </p:cNvSpPr>
          <p:nvPr/>
        </p:nvSpPr>
        <p:spPr bwMode="auto">
          <a:xfrm>
            <a:off x="900753" y="3766757"/>
            <a:ext cx="4326344" cy="2299363"/>
          </a:xfrm>
          <a:custGeom>
            <a:avLst/>
            <a:gdLst>
              <a:gd name="connsiteX0" fmla="*/ 0 w 3384645"/>
              <a:gd name="connsiteY0" fmla="*/ 859809 h 975061"/>
              <a:gd name="connsiteX1" fmla="*/ 2442950 w 3384645"/>
              <a:gd name="connsiteY1" fmla="*/ 900752 h 975061"/>
              <a:gd name="connsiteX2" fmla="*/ 3384645 w 3384645"/>
              <a:gd name="connsiteY2" fmla="*/ 0 h 975061"/>
              <a:gd name="connsiteX0" fmla="*/ 0 w 3384645"/>
              <a:gd name="connsiteY0" fmla="*/ 859809 h 975061"/>
              <a:gd name="connsiteX1" fmla="*/ 2442950 w 3384645"/>
              <a:gd name="connsiteY1" fmla="*/ 900752 h 975061"/>
              <a:gd name="connsiteX2" fmla="*/ 3384645 w 3384645"/>
              <a:gd name="connsiteY2" fmla="*/ 0 h 975061"/>
              <a:gd name="connsiteX0" fmla="*/ 0 w 3384645"/>
              <a:gd name="connsiteY0" fmla="*/ 859809 h 917300"/>
              <a:gd name="connsiteX1" fmla="*/ 2442950 w 3384645"/>
              <a:gd name="connsiteY1" fmla="*/ 900752 h 917300"/>
              <a:gd name="connsiteX2" fmla="*/ 3384645 w 3384645"/>
              <a:gd name="connsiteY2" fmla="*/ 0 h 917300"/>
              <a:gd name="connsiteX0" fmla="*/ 0 w 3374001"/>
              <a:gd name="connsiteY0" fmla="*/ 284785 h 903547"/>
              <a:gd name="connsiteX1" fmla="*/ 2432306 w 3374001"/>
              <a:gd name="connsiteY1" fmla="*/ 900752 h 903547"/>
              <a:gd name="connsiteX2" fmla="*/ 3374001 w 3374001"/>
              <a:gd name="connsiteY2" fmla="*/ 0 h 903547"/>
              <a:gd name="connsiteX0" fmla="*/ 0 w 3374001"/>
              <a:gd name="connsiteY0" fmla="*/ 284785 h 997809"/>
              <a:gd name="connsiteX1" fmla="*/ 212870 w 3374001"/>
              <a:gd name="connsiteY1" fmla="*/ 903619 h 997809"/>
              <a:gd name="connsiteX2" fmla="*/ 2432306 w 3374001"/>
              <a:gd name="connsiteY2" fmla="*/ 900752 h 997809"/>
              <a:gd name="connsiteX3" fmla="*/ 3374001 w 3374001"/>
              <a:gd name="connsiteY3" fmla="*/ 0 h 997809"/>
              <a:gd name="connsiteX0" fmla="*/ 27816 w 3401817"/>
              <a:gd name="connsiteY0" fmla="*/ 284785 h 997809"/>
              <a:gd name="connsiteX1" fmla="*/ 240686 w 3401817"/>
              <a:gd name="connsiteY1" fmla="*/ 903619 h 997809"/>
              <a:gd name="connsiteX2" fmla="*/ 2460122 w 3401817"/>
              <a:gd name="connsiteY2" fmla="*/ 900752 h 997809"/>
              <a:gd name="connsiteX3" fmla="*/ 3401817 w 3401817"/>
              <a:gd name="connsiteY3" fmla="*/ 0 h 997809"/>
              <a:gd name="connsiteX0" fmla="*/ 0 w 3374001"/>
              <a:gd name="connsiteY0" fmla="*/ 284785 h 997809"/>
              <a:gd name="connsiteX1" fmla="*/ 212870 w 3374001"/>
              <a:gd name="connsiteY1" fmla="*/ 903619 h 997809"/>
              <a:gd name="connsiteX2" fmla="*/ 2432306 w 3374001"/>
              <a:gd name="connsiteY2" fmla="*/ 900752 h 997809"/>
              <a:gd name="connsiteX3" fmla="*/ 3374001 w 3374001"/>
              <a:gd name="connsiteY3" fmla="*/ 0 h 997809"/>
              <a:gd name="connsiteX0" fmla="*/ 0 w 3374001"/>
              <a:gd name="connsiteY0" fmla="*/ 284785 h 997809"/>
              <a:gd name="connsiteX1" fmla="*/ 212870 w 3374001"/>
              <a:gd name="connsiteY1" fmla="*/ 903619 h 997809"/>
              <a:gd name="connsiteX2" fmla="*/ 2432306 w 3374001"/>
              <a:gd name="connsiteY2" fmla="*/ 900752 h 997809"/>
              <a:gd name="connsiteX3" fmla="*/ 3374001 w 3374001"/>
              <a:gd name="connsiteY3" fmla="*/ 0 h 997809"/>
              <a:gd name="connsiteX0" fmla="*/ 0 w 3374001"/>
              <a:gd name="connsiteY0" fmla="*/ 284785 h 974715"/>
              <a:gd name="connsiteX1" fmla="*/ 212870 w 3374001"/>
              <a:gd name="connsiteY1" fmla="*/ 903619 h 974715"/>
              <a:gd name="connsiteX2" fmla="*/ 2432306 w 3374001"/>
              <a:gd name="connsiteY2" fmla="*/ 900752 h 974715"/>
              <a:gd name="connsiteX3" fmla="*/ 3374001 w 3374001"/>
              <a:gd name="connsiteY3" fmla="*/ 0 h 974715"/>
              <a:gd name="connsiteX0" fmla="*/ 0 w 3374001"/>
              <a:gd name="connsiteY0" fmla="*/ 284785 h 917856"/>
              <a:gd name="connsiteX1" fmla="*/ 212870 w 3374001"/>
              <a:gd name="connsiteY1" fmla="*/ 903619 h 917856"/>
              <a:gd name="connsiteX2" fmla="*/ 2432306 w 3374001"/>
              <a:gd name="connsiteY2" fmla="*/ 900752 h 917856"/>
              <a:gd name="connsiteX3" fmla="*/ 3374001 w 3374001"/>
              <a:gd name="connsiteY3" fmla="*/ 0 h 917856"/>
              <a:gd name="connsiteX0" fmla="*/ 25071 w 3399072"/>
              <a:gd name="connsiteY0" fmla="*/ 284785 h 960272"/>
              <a:gd name="connsiteX1" fmla="*/ 237941 w 3399072"/>
              <a:gd name="connsiteY1" fmla="*/ 903619 h 960272"/>
              <a:gd name="connsiteX2" fmla="*/ 2414803 w 3399072"/>
              <a:gd name="connsiteY2" fmla="*/ 922658 h 960272"/>
              <a:gd name="connsiteX3" fmla="*/ 3399072 w 3399072"/>
              <a:gd name="connsiteY3" fmla="*/ 0 h 960272"/>
              <a:gd name="connsiteX0" fmla="*/ 30126 w 3404127"/>
              <a:gd name="connsiteY0" fmla="*/ 284785 h 932105"/>
              <a:gd name="connsiteX1" fmla="*/ 242996 w 3404127"/>
              <a:gd name="connsiteY1" fmla="*/ 903619 h 932105"/>
              <a:gd name="connsiteX2" fmla="*/ 2419858 w 3404127"/>
              <a:gd name="connsiteY2" fmla="*/ 922658 h 932105"/>
              <a:gd name="connsiteX3" fmla="*/ 3404127 w 3404127"/>
              <a:gd name="connsiteY3" fmla="*/ 0 h 932105"/>
              <a:gd name="connsiteX0" fmla="*/ 24565 w 3398566"/>
              <a:gd name="connsiteY0" fmla="*/ 284785 h 983694"/>
              <a:gd name="connsiteX1" fmla="*/ 248079 w 3398566"/>
              <a:gd name="connsiteY1" fmla="*/ 876237 h 983694"/>
              <a:gd name="connsiteX2" fmla="*/ 2414297 w 3398566"/>
              <a:gd name="connsiteY2" fmla="*/ 922658 h 983694"/>
              <a:gd name="connsiteX3" fmla="*/ 3398566 w 3398566"/>
              <a:gd name="connsiteY3" fmla="*/ 0 h 983694"/>
              <a:gd name="connsiteX0" fmla="*/ 24565 w 3398566"/>
              <a:gd name="connsiteY0" fmla="*/ 284785 h 922662"/>
              <a:gd name="connsiteX1" fmla="*/ 248079 w 3398566"/>
              <a:gd name="connsiteY1" fmla="*/ 876237 h 922662"/>
              <a:gd name="connsiteX2" fmla="*/ 2414297 w 3398566"/>
              <a:gd name="connsiteY2" fmla="*/ 922658 h 922662"/>
              <a:gd name="connsiteX3" fmla="*/ 3398566 w 3398566"/>
              <a:gd name="connsiteY3" fmla="*/ 0 h 922662"/>
              <a:gd name="connsiteX0" fmla="*/ 0 w 3374001"/>
              <a:gd name="connsiteY0" fmla="*/ 284785 h 922662"/>
              <a:gd name="connsiteX1" fmla="*/ 223514 w 3374001"/>
              <a:gd name="connsiteY1" fmla="*/ 876237 h 922662"/>
              <a:gd name="connsiteX2" fmla="*/ 2389732 w 3374001"/>
              <a:gd name="connsiteY2" fmla="*/ 922658 h 922662"/>
              <a:gd name="connsiteX3" fmla="*/ 3374001 w 3374001"/>
              <a:gd name="connsiteY3" fmla="*/ 0 h 922662"/>
              <a:gd name="connsiteX0" fmla="*/ 0 w 3374001"/>
              <a:gd name="connsiteY0" fmla="*/ 284785 h 922662"/>
              <a:gd name="connsiteX1" fmla="*/ 223514 w 3374001"/>
              <a:gd name="connsiteY1" fmla="*/ 876237 h 922662"/>
              <a:gd name="connsiteX2" fmla="*/ 2389732 w 3374001"/>
              <a:gd name="connsiteY2" fmla="*/ 922658 h 922662"/>
              <a:gd name="connsiteX3" fmla="*/ 3374001 w 3374001"/>
              <a:gd name="connsiteY3" fmla="*/ 0 h 922662"/>
            </a:gdLst>
            <a:ahLst/>
            <a:cxnLst>
              <a:cxn ang="0">
                <a:pos x="connsiteX0" y="connsiteY0"/>
              </a:cxn>
              <a:cxn ang="0">
                <a:pos x="connsiteX1" y="connsiteY1"/>
              </a:cxn>
              <a:cxn ang="0">
                <a:pos x="connsiteX2" y="connsiteY2"/>
              </a:cxn>
              <a:cxn ang="0">
                <a:pos x="connsiteX3" y="connsiteY3"/>
              </a:cxn>
            </a:cxnLst>
            <a:rect l="l" t="t" r="r" b="b"/>
            <a:pathLst>
              <a:path w="3374001" h="922662">
                <a:moveTo>
                  <a:pt x="0" y="284785"/>
                </a:moveTo>
                <a:cubicBezTo>
                  <a:pt x="47895" y="615196"/>
                  <a:pt x="25067" y="870680"/>
                  <a:pt x="223514" y="876237"/>
                </a:cubicBezTo>
                <a:lnTo>
                  <a:pt x="2389732" y="922658"/>
                </a:lnTo>
                <a:cubicBezTo>
                  <a:pt x="2989318" y="924482"/>
                  <a:pt x="3185207" y="378725"/>
                  <a:pt x="3374001" y="0"/>
                </a:cubicBezTo>
              </a:path>
            </a:pathLst>
          </a:custGeom>
          <a:noFill/>
          <a:ln w="38100" cap="flat" cmpd="sng" algn="ctr">
            <a:solidFill>
              <a:schemeClr val="tx1"/>
            </a:solidFill>
            <a:prstDash val="solid"/>
            <a:round/>
            <a:headEnd type="none" w="lg" len="med"/>
            <a:tailEnd type="none" w="lg" len="med"/>
          </a:ln>
          <a:effec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grpSp>
        <p:nvGrpSpPr>
          <p:cNvPr id="3" name="Group 2"/>
          <p:cNvGrpSpPr>
            <a:grpSpLocks noChangeAspect="1"/>
          </p:cNvGrpSpPr>
          <p:nvPr/>
        </p:nvGrpSpPr>
        <p:grpSpPr>
          <a:xfrm>
            <a:off x="38795" y="3589361"/>
            <a:ext cx="5188301" cy="3166374"/>
            <a:chOff x="38795" y="3589361"/>
            <a:chExt cx="5188301" cy="3166374"/>
          </a:xfrm>
        </p:grpSpPr>
        <p:cxnSp>
          <p:nvCxnSpPr>
            <p:cNvPr id="14" name="Straight Arrow Connector 13"/>
            <p:cNvCxnSpPr/>
            <p:nvPr/>
          </p:nvCxnSpPr>
          <p:spPr bwMode="auto">
            <a:xfrm flipV="1">
              <a:off x="887104" y="3589361"/>
              <a:ext cx="0" cy="2602211"/>
            </a:xfrm>
            <a:prstGeom prst="straightConnector1">
              <a:avLst/>
            </a:prstGeom>
            <a:solidFill>
              <a:schemeClr val="accent1"/>
            </a:solidFill>
            <a:ln w="12700" cap="flat" cmpd="sng" algn="ctr">
              <a:solidFill>
                <a:schemeClr val="tx1"/>
              </a:solidFill>
              <a:prstDash val="solid"/>
              <a:round/>
              <a:headEnd type="none" w="lg" len="med"/>
              <a:tailEnd type="arrow"/>
            </a:ln>
            <a:effectLst/>
          </p:spPr>
        </p:cxnSp>
        <p:cxnSp>
          <p:nvCxnSpPr>
            <p:cNvPr id="15" name="Straight Arrow Connector 14"/>
            <p:cNvCxnSpPr/>
            <p:nvPr/>
          </p:nvCxnSpPr>
          <p:spPr bwMode="auto">
            <a:xfrm>
              <a:off x="887104" y="6171121"/>
              <a:ext cx="4339992" cy="1"/>
            </a:xfrm>
            <a:prstGeom prst="straightConnector1">
              <a:avLst/>
            </a:prstGeom>
            <a:solidFill>
              <a:schemeClr val="accent1"/>
            </a:solidFill>
            <a:ln w="12700" cap="flat" cmpd="sng" algn="ctr">
              <a:solidFill>
                <a:schemeClr val="tx1"/>
              </a:solidFill>
              <a:prstDash val="solid"/>
              <a:round/>
              <a:headEnd type="none" w="lg" len="med"/>
              <a:tailEnd type="arrow"/>
            </a:ln>
            <a:effectLst/>
          </p:spPr>
        </p:cxnSp>
        <p:sp>
          <p:nvSpPr>
            <p:cNvPr id="20" name="TextBox 19"/>
            <p:cNvSpPr txBox="1"/>
            <p:nvPr/>
          </p:nvSpPr>
          <p:spPr>
            <a:xfrm>
              <a:off x="38795" y="4289977"/>
              <a:ext cx="848309" cy="523220"/>
            </a:xfrm>
            <a:prstGeom prst="rect">
              <a:avLst/>
            </a:prstGeom>
            <a:noFill/>
          </p:spPr>
          <p:txBody>
            <a:bodyPr wrap="none" rtlCol="0">
              <a:spAutoFit/>
            </a:bodyPr>
            <a:lstStyle/>
            <a:p>
              <a:r>
                <a:rPr lang="en-US" b="0" dirty="0">
                  <a:latin typeface="+mn-lt"/>
                </a:rPr>
                <a:t>NTU</a:t>
              </a:r>
            </a:p>
          </p:txBody>
        </p:sp>
        <p:sp>
          <p:nvSpPr>
            <p:cNvPr id="21" name="TextBox 20"/>
            <p:cNvSpPr txBox="1"/>
            <p:nvPr/>
          </p:nvSpPr>
          <p:spPr>
            <a:xfrm>
              <a:off x="2569659" y="6232515"/>
              <a:ext cx="923651" cy="523220"/>
            </a:xfrm>
            <a:prstGeom prst="rect">
              <a:avLst/>
            </a:prstGeom>
            <a:noFill/>
          </p:spPr>
          <p:txBody>
            <a:bodyPr wrap="none" rtlCol="0">
              <a:spAutoFit/>
            </a:bodyPr>
            <a:lstStyle/>
            <a:p>
              <a:r>
                <a:rPr lang="en-US" b="0" dirty="0">
                  <a:latin typeface="+mn-lt"/>
                </a:rPr>
                <a:t>Time</a:t>
              </a:r>
            </a:p>
          </p:txBody>
        </p:sp>
      </p:grpSp>
      <p:sp>
        <p:nvSpPr>
          <p:cNvPr id="2" name="Title 1"/>
          <p:cNvSpPr>
            <a:spLocks noGrp="1"/>
          </p:cNvSpPr>
          <p:nvPr>
            <p:ph type="title"/>
          </p:nvPr>
        </p:nvSpPr>
        <p:spPr/>
        <p:txBody>
          <a:bodyPr/>
          <a:lstStyle/>
          <a:p>
            <a:r>
              <a:rPr lang="en-US" dirty="0"/>
              <a:t>Active Filtration zone</a:t>
            </a:r>
          </a:p>
        </p:txBody>
      </p:sp>
      <p:sp>
        <p:nvSpPr>
          <p:cNvPr id="12" name="Line 7"/>
          <p:cNvSpPr>
            <a:spLocks noChangeAspect="1" noChangeShapeType="1"/>
          </p:cNvSpPr>
          <p:nvPr/>
        </p:nvSpPr>
        <p:spPr bwMode="auto">
          <a:xfrm>
            <a:off x="0" y="1447800"/>
            <a:ext cx="9144000" cy="0"/>
          </a:xfrm>
          <a:prstGeom prst="line">
            <a:avLst/>
          </a:prstGeom>
          <a:noFill/>
          <a:ln w="76200" cmpd="tri">
            <a:solidFill>
              <a:schemeClr val="accent1"/>
            </a:solidFill>
            <a:round/>
            <a:headEnd/>
            <a:tailEnd/>
          </a:ln>
          <a:effectLst/>
        </p:spPr>
        <p:txBody>
          <a:bodyPr/>
          <a:lstStyle/>
          <a:p>
            <a:endParaRPr lang="en-US"/>
          </a:p>
        </p:txBody>
      </p:sp>
      <p:sp>
        <p:nvSpPr>
          <p:cNvPr id="8" name="Right Brace 7"/>
          <p:cNvSpPr>
            <a:spLocks noChangeAspect="1"/>
          </p:cNvSpPr>
          <p:nvPr/>
        </p:nvSpPr>
        <p:spPr bwMode="auto">
          <a:xfrm rot="10800000">
            <a:off x="7590602" y="3413578"/>
            <a:ext cx="373711" cy="1828800"/>
          </a:xfrm>
          <a:prstGeom prst="rightBrace">
            <a:avLst/>
          </a:prstGeom>
          <a:solidFill>
            <a:schemeClr val="bg1"/>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9" name="TextBox 8"/>
          <p:cNvSpPr txBox="1">
            <a:spLocks noChangeAspect="1"/>
          </p:cNvSpPr>
          <p:nvPr/>
        </p:nvSpPr>
        <p:spPr>
          <a:xfrm>
            <a:off x="6186115" y="3766757"/>
            <a:ext cx="1404486" cy="1200329"/>
          </a:xfrm>
          <a:prstGeom prst="rect">
            <a:avLst/>
          </a:prstGeom>
          <a:noFill/>
        </p:spPr>
        <p:txBody>
          <a:bodyPr wrap="square" rtlCol="0">
            <a:spAutoFit/>
          </a:bodyPr>
          <a:lstStyle/>
          <a:p>
            <a:r>
              <a:rPr lang="en-US" sz="2400" b="0" dirty="0">
                <a:latin typeface="+mn-lt"/>
              </a:rPr>
              <a:t>Active Filtration zone</a:t>
            </a:r>
          </a:p>
        </p:txBody>
      </p:sp>
      <p:cxnSp>
        <p:nvCxnSpPr>
          <p:cNvPr id="13" name="Straight Connector 12"/>
          <p:cNvCxnSpPr>
            <a:cxnSpLocks noChangeAspect="1"/>
            <a:stCxn id="17" idx="2"/>
          </p:cNvCxnSpPr>
          <p:nvPr/>
        </p:nvCxnSpPr>
        <p:spPr bwMode="auto">
          <a:xfrm flipV="1">
            <a:off x="3965009" y="2250219"/>
            <a:ext cx="10643" cy="3815891"/>
          </a:xfrm>
          <a:prstGeom prst="line">
            <a:avLst/>
          </a:prstGeom>
          <a:solidFill>
            <a:schemeClr val="accent1"/>
          </a:solidFill>
          <a:ln w="12700" cap="flat" cmpd="sng" algn="ctr">
            <a:solidFill>
              <a:schemeClr val="tx1"/>
            </a:solidFill>
            <a:prstDash val="sysDot"/>
            <a:round/>
            <a:headEnd type="none" w="lg" len="med"/>
            <a:tailEnd type="none" w="lg" len="med"/>
          </a:ln>
          <a:effectLst/>
        </p:spPr>
      </p:cxnSp>
      <p:sp>
        <p:nvSpPr>
          <p:cNvPr id="23" name="TextBox 22"/>
          <p:cNvSpPr txBox="1">
            <a:spLocks noChangeAspect="1"/>
          </p:cNvSpPr>
          <p:nvPr/>
        </p:nvSpPr>
        <p:spPr>
          <a:xfrm>
            <a:off x="1266011" y="2130709"/>
            <a:ext cx="2607295" cy="3046988"/>
          </a:xfrm>
          <a:prstGeom prst="rect">
            <a:avLst/>
          </a:prstGeom>
          <a:noFill/>
        </p:spPr>
        <p:txBody>
          <a:bodyPr wrap="square" rtlCol="0">
            <a:spAutoFit/>
          </a:bodyPr>
          <a:lstStyle/>
          <a:p>
            <a:r>
              <a:rPr lang="en-US" sz="2400" b="0" dirty="0">
                <a:latin typeface="+mn-lt"/>
              </a:rPr>
              <a:t>Filtration improves while loaded zone expands and clean zone shrinks</a:t>
            </a:r>
          </a:p>
          <a:p>
            <a:r>
              <a:rPr lang="en-US" sz="2400" b="0" dirty="0">
                <a:latin typeface="+mn-lt"/>
              </a:rPr>
              <a:t>Therefore particle removal is better in loaded zone than in clean zone!</a:t>
            </a:r>
          </a:p>
        </p:txBody>
      </p:sp>
      <p:sp>
        <p:nvSpPr>
          <p:cNvPr id="24" name="TextBox 23"/>
          <p:cNvSpPr txBox="1">
            <a:spLocks noChangeAspect="1"/>
          </p:cNvSpPr>
          <p:nvPr/>
        </p:nvSpPr>
        <p:spPr>
          <a:xfrm>
            <a:off x="3975652" y="1599105"/>
            <a:ext cx="2204916" cy="2308324"/>
          </a:xfrm>
          <a:prstGeom prst="rect">
            <a:avLst/>
          </a:prstGeom>
          <a:noFill/>
        </p:spPr>
        <p:txBody>
          <a:bodyPr wrap="square" rtlCol="0">
            <a:spAutoFit/>
          </a:bodyPr>
          <a:lstStyle/>
          <a:p>
            <a:r>
              <a:rPr lang="en-US" sz="2400" b="0" dirty="0">
                <a:latin typeface="+mn-lt"/>
              </a:rPr>
              <a:t>Active zone breakthrough</a:t>
            </a:r>
          </a:p>
          <a:p>
            <a:r>
              <a:rPr lang="en-US" sz="2400" b="0" dirty="0">
                <a:latin typeface="+mn-lt"/>
              </a:rPr>
              <a:t>(large flocs likely get to the bottom of the filter first)</a:t>
            </a:r>
          </a:p>
        </p:txBody>
      </p:sp>
      <p:sp>
        <p:nvSpPr>
          <p:cNvPr id="25" name="TextBox 24"/>
          <p:cNvSpPr txBox="1">
            <a:spLocks noChangeAspect="1"/>
          </p:cNvSpPr>
          <p:nvPr/>
        </p:nvSpPr>
        <p:spPr>
          <a:xfrm>
            <a:off x="456630" y="1518210"/>
            <a:ext cx="2607295" cy="461665"/>
          </a:xfrm>
          <a:prstGeom prst="rect">
            <a:avLst/>
          </a:prstGeom>
          <a:noFill/>
        </p:spPr>
        <p:txBody>
          <a:bodyPr wrap="square" rtlCol="0">
            <a:spAutoFit/>
          </a:bodyPr>
          <a:lstStyle/>
          <a:p>
            <a:r>
              <a:rPr lang="en-US" sz="2400" b="0" dirty="0">
                <a:latin typeface="+mn-lt"/>
              </a:rPr>
              <a:t>Backwash debris</a:t>
            </a:r>
          </a:p>
        </p:txBody>
      </p:sp>
      <p:cxnSp>
        <p:nvCxnSpPr>
          <p:cNvPr id="26" name="Straight Connector 25"/>
          <p:cNvCxnSpPr>
            <a:cxnSpLocks noChangeAspect="1"/>
          </p:cNvCxnSpPr>
          <p:nvPr/>
        </p:nvCxnSpPr>
        <p:spPr bwMode="auto">
          <a:xfrm flipV="1">
            <a:off x="1254001" y="2100470"/>
            <a:ext cx="10643" cy="3815891"/>
          </a:xfrm>
          <a:prstGeom prst="line">
            <a:avLst/>
          </a:prstGeom>
          <a:solidFill>
            <a:schemeClr val="accent1"/>
          </a:solidFill>
          <a:ln w="12700" cap="flat" cmpd="sng" algn="ctr">
            <a:solidFill>
              <a:schemeClr val="tx1"/>
            </a:solidFill>
            <a:prstDash val="sysDot"/>
            <a:round/>
            <a:headEnd type="none" w="lg" len="med"/>
            <a:tailEnd type="none" w="lg" len="med"/>
          </a:ln>
          <a:effectLst/>
        </p:spPr>
      </p:cxnSp>
      <p:cxnSp>
        <p:nvCxnSpPr>
          <p:cNvPr id="28" name="Straight Arrow Connector 27"/>
          <p:cNvCxnSpPr>
            <a:cxnSpLocks noChangeAspect="1"/>
          </p:cNvCxnSpPr>
          <p:nvPr/>
        </p:nvCxnSpPr>
        <p:spPr bwMode="auto">
          <a:xfrm flipH="1">
            <a:off x="985962" y="1876508"/>
            <a:ext cx="182880" cy="3212327"/>
          </a:xfrm>
          <a:prstGeom prst="straightConnector1">
            <a:avLst/>
          </a:prstGeom>
          <a:solidFill>
            <a:schemeClr val="accent1"/>
          </a:solidFill>
          <a:ln w="12700" cap="flat" cmpd="sng" algn="ctr">
            <a:solidFill>
              <a:schemeClr val="tx1"/>
            </a:solidFill>
            <a:prstDash val="solid"/>
            <a:round/>
            <a:headEnd type="none" w="lg" len="med"/>
            <a:tailEnd type="arrow"/>
          </a:ln>
          <a:effectLst/>
        </p:spPr>
      </p:cxnSp>
      <p:sp>
        <p:nvSpPr>
          <p:cNvPr id="33" name="Right Brace 32"/>
          <p:cNvSpPr>
            <a:spLocks noChangeAspect="1"/>
          </p:cNvSpPr>
          <p:nvPr/>
        </p:nvSpPr>
        <p:spPr bwMode="auto">
          <a:xfrm rot="10800000">
            <a:off x="7585055" y="1712562"/>
            <a:ext cx="373711" cy="1701016"/>
          </a:xfrm>
          <a:prstGeom prst="rightBrace">
            <a:avLst/>
          </a:prstGeom>
          <a:solidFill>
            <a:schemeClr val="bg1"/>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34" name="TextBox 33"/>
          <p:cNvSpPr txBox="1">
            <a:spLocks noChangeAspect="1"/>
          </p:cNvSpPr>
          <p:nvPr/>
        </p:nvSpPr>
        <p:spPr>
          <a:xfrm>
            <a:off x="6186115" y="1979875"/>
            <a:ext cx="1404486" cy="830997"/>
          </a:xfrm>
          <a:prstGeom prst="rect">
            <a:avLst/>
          </a:prstGeom>
          <a:noFill/>
        </p:spPr>
        <p:txBody>
          <a:bodyPr wrap="square" rtlCol="0">
            <a:spAutoFit/>
          </a:bodyPr>
          <a:lstStyle/>
          <a:p>
            <a:r>
              <a:rPr lang="en-US" sz="2400" b="0" dirty="0">
                <a:latin typeface="+mn-lt"/>
              </a:rPr>
              <a:t>Loaded zone</a:t>
            </a:r>
          </a:p>
        </p:txBody>
      </p:sp>
      <p:sp>
        <p:nvSpPr>
          <p:cNvPr id="35" name="TextBox 34"/>
          <p:cNvSpPr txBox="1">
            <a:spLocks noChangeAspect="1"/>
          </p:cNvSpPr>
          <p:nvPr/>
        </p:nvSpPr>
        <p:spPr>
          <a:xfrm>
            <a:off x="6415662" y="5388193"/>
            <a:ext cx="1404486" cy="830997"/>
          </a:xfrm>
          <a:prstGeom prst="rect">
            <a:avLst/>
          </a:prstGeom>
          <a:noFill/>
        </p:spPr>
        <p:txBody>
          <a:bodyPr wrap="square" rtlCol="0">
            <a:spAutoFit/>
          </a:bodyPr>
          <a:lstStyle/>
          <a:p>
            <a:r>
              <a:rPr lang="en-US" sz="2400" b="0" dirty="0">
                <a:latin typeface="+mn-lt"/>
              </a:rPr>
              <a:t>Clean zone</a:t>
            </a:r>
          </a:p>
        </p:txBody>
      </p:sp>
      <p:sp>
        <p:nvSpPr>
          <p:cNvPr id="36" name="Right Brace 35"/>
          <p:cNvSpPr>
            <a:spLocks noChangeAspect="1"/>
          </p:cNvSpPr>
          <p:nvPr/>
        </p:nvSpPr>
        <p:spPr bwMode="auto">
          <a:xfrm rot="10800000">
            <a:off x="7585054" y="5242379"/>
            <a:ext cx="373711" cy="949193"/>
          </a:xfrm>
          <a:prstGeom prst="rightBrace">
            <a:avLst/>
          </a:prstGeom>
          <a:solidFill>
            <a:schemeClr val="bg1"/>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4" name="TextBox 3">
            <a:extLst>
              <a:ext uri="{FF2B5EF4-FFF2-40B4-BE49-F238E27FC236}">
                <a16:creationId xmlns:a16="http://schemas.microsoft.com/office/drawing/2014/main" id="{BB16A4F7-E3C0-4F13-A009-8033ED95CC3C}"/>
              </a:ext>
            </a:extLst>
          </p:cNvPr>
          <p:cNvSpPr txBox="1"/>
          <p:nvPr/>
        </p:nvSpPr>
        <p:spPr>
          <a:xfrm>
            <a:off x="8950036" y="2175164"/>
            <a:ext cx="3020379" cy="523220"/>
          </a:xfrm>
          <a:prstGeom prst="rect">
            <a:avLst/>
          </a:prstGeom>
          <a:noFill/>
        </p:spPr>
        <p:txBody>
          <a:bodyPr wrap="none" rtlCol="0">
            <a:spAutoFit/>
          </a:bodyPr>
          <a:lstStyle/>
          <a:p>
            <a:r>
              <a:rPr lang="en-US" b="0" dirty="0"/>
              <a:t>Why is it “loaded”?</a:t>
            </a:r>
          </a:p>
        </p:txBody>
      </p:sp>
    </p:spTree>
    <p:extLst>
      <p:ext uri="{BB962C8B-B14F-4D97-AF65-F5344CB8AC3E}">
        <p14:creationId xmlns:p14="http://schemas.microsoft.com/office/powerpoint/2010/main" val="150692873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Evolving Constriction Geometry</a:t>
            </a:r>
          </a:p>
        </p:txBody>
      </p:sp>
      <p:sp>
        <p:nvSpPr>
          <p:cNvPr id="3" name="Content Placeholder 2"/>
          <p:cNvSpPr>
            <a:spLocks noGrp="1"/>
          </p:cNvSpPr>
          <p:nvPr>
            <p:ph idx="1"/>
          </p:nvPr>
        </p:nvSpPr>
        <p:spPr>
          <a:xfrm>
            <a:off x="457199" y="1600200"/>
            <a:ext cx="6622611" cy="4525963"/>
          </a:xfrm>
        </p:spPr>
        <p:txBody>
          <a:bodyPr/>
          <a:lstStyle/>
          <a:p>
            <a:r>
              <a:rPr lang="en-US" dirty="0"/>
              <a:t>Constriction height (or thickness) set by size of captured flocs</a:t>
            </a:r>
          </a:p>
          <a:p>
            <a:r>
              <a:rPr lang="en-US" dirty="0"/>
              <a:t>Constriction minimum opening size set by the bond strength of the coagulant!</a:t>
            </a:r>
          </a:p>
          <a:p>
            <a:endParaRPr lang="en-US" dirty="0"/>
          </a:p>
        </p:txBody>
      </p:sp>
      <p:pic>
        <p:nvPicPr>
          <p:cNvPr id="5" name="Content Placeholder 5"/>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6833214" y="1769726"/>
            <a:ext cx="4843382" cy="4525963"/>
          </a:xfrm>
          <a:prstGeom prst="rect">
            <a:avLst/>
          </a:prstGeom>
          <a:noFill/>
          <a:ln w="9525">
            <a:noFill/>
            <a:miter lim="800000"/>
            <a:headEnd/>
            <a:tailEnd/>
          </a:ln>
          <a:effectLst/>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16581" y="3826967"/>
            <a:ext cx="3026443" cy="2676961"/>
          </a:xfrm>
          <a:prstGeom prst="rect">
            <a:avLst/>
          </a:prstGeom>
        </p:spPr>
      </p:pic>
    </p:spTree>
    <p:extLst>
      <p:ext uri="{BB962C8B-B14F-4D97-AF65-F5344CB8AC3E}">
        <p14:creationId xmlns:p14="http://schemas.microsoft.com/office/powerpoint/2010/main" val="321271446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Head loss in Filters is close to linear before breakthrough</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800" y="1534160"/>
            <a:ext cx="8458200" cy="5405120"/>
          </a:xfrm>
          <a:prstGeom prst="rect">
            <a:avLst/>
          </a:prstGeom>
        </p:spPr>
      </p:pic>
      <p:sp>
        <p:nvSpPr>
          <p:cNvPr id="13" name="Oval 12"/>
          <p:cNvSpPr/>
          <p:nvPr/>
        </p:nvSpPr>
        <p:spPr bwMode="auto">
          <a:xfrm>
            <a:off x="4545941" y="3968430"/>
            <a:ext cx="239734" cy="178860"/>
          </a:xfrm>
          <a:prstGeom prst="ellipse">
            <a:avLst/>
          </a:prstGeom>
          <a:solidFill>
            <a:srgbClr val="FFFF00"/>
          </a:solidFill>
          <a:ln w="12700" cap="flat" cmpd="sng" algn="ctr">
            <a:solidFill>
              <a:schemeClr val="tx1"/>
            </a:solidFill>
            <a:prstDash val="solid"/>
            <a:round/>
            <a:headEnd type="none" w="lg" len="med"/>
            <a:tailEnd type="none" w="lg" len="med"/>
          </a:ln>
          <a:effec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4" name="Oval 13"/>
          <p:cNvSpPr/>
          <p:nvPr/>
        </p:nvSpPr>
        <p:spPr bwMode="auto">
          <a:xfrm>
            <a:off x="2244493" y="5300832"/>
            <a:ext cx="239734" cy="178860"/>
          </a:xfrm>
          <a:prstGeom prst="ellipse">
            <a:avLst/>
          </a:prstGeom>
          <a:solidFill>
            <a:srgbClr val="92D050"/>
          </a:solidFill>
          <a:ln w="12700" cap="flat" cmpd="sng" algn="ctr">
            <a:solidFill>
              <a:schemeClr val="tx1"/>
            </a:solidFill>
            <a:prstDash val="solid"/>
            <a:round/>
            <a:headEnd type="none" w="lg" len="med"/>
            <a:tailEnd type="none" w="lg" len="med"/>
          </a:ln>
          <a:effec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cxnSp>
        <p:nvCxnSpPr>
          <p:cNvPr id="7" name="Straight Arrow Connector 6"/>
          <p:cNvCxnSpPr>
            <a:cxnSpLocks/>
          </p:cNvCxnSpPr>
          <p:nvPr/>
        </p:nvCxnSpPr>
        <p:spPr bwMode="auto">
          <a:xfrm flipV="1">
            <a:off x="1333503" y="4057860"/>
            <a:ext cx="3356279" cy="2288788"/>
          </a:xfrm>
          <a:prstGeom prst="straightConnector1">
            <a:avLst/>
          </a:prstGeom>
          <a:solidFill>
            <a:schemeClr val="accent1"/>
          </a:solidFill>
          <a:ln w="28575" cap="flat" cmpd="sng" algn="ctr">
            <a:solidFill>
              <a:schemeClr val="tx1"/>
            </a:solidFill>
            <a:prstDash val="solid"/>
            <a:round/>
            <a:headEnd type="none" w="lg" len="med"/>
            <a:tailEnd type="arrow"/>
          </a:ln>
          <a:effectLst/>
        </p:spPr>
      </p:cxnSp>
      <p:cxnSp>
        <p:nvCxnSpPr>
          <p:cNvPr id="8" name="Straight Arrow Connector 7"/>
          <p:cNvCxnSpPr>
            <a:cxnSpLocks/>
          </p:cNvCxnSpPr>
          <p:nvPr/>
        </p:nvCxnSpPr>
        <p:spPr bwMode="auto">
          <a:xfrm flipV="1">
            <a:off x="1333502" y="5390262"/>
            <a:ext cx="1030858" cy="956386"/>
          </a:xfrm>
          <a:prstGeom prst="straightConnector1">
            <a:avLst/>
          </a:prstGeom>
          <a:solidFill>
            <a:schemeClr val="accent1"/>
          </a:solidFill>
          <a:ln w="28575" cap="flat" cmpd="sng" algn="ctr">
            <a:solidFill>
              <a:schemeClr val="tx1"/>
            </a:solidFill>
            <a:prstDash val="solid"/>
            <a:round/>
            <a:headEnd type="none" w="lg" len="med"/>
            <a:tailEnd type="arrow"/>
          </a:ln>
          <a:effectLst/>
        </p:spPr>
      </p:cxnSp>
      <p:grpSp>
        <p:nvGrpSpPr>
          <p:cNvPr id="16" name="Group 15">
            <a:extLst>
              <a:ext uri="{FF2B5EF4-FFF2-40B4-BE49-F238E27FC236}">
                <a16:creationId xmlns:a16="http://schemas.microsoft.com/office/drawing/2014/main" id="{E293E39D-3992-4B07-9A42-5236BD8AD59D}"/>
              </a:ext>
            </a:extLst>
          </p:cNvPr>
          <p:cNvGrpSpPr/>
          <p:nvPr/>
        </p:nvGrpSpPr>
        <p:grpSpPr>
          <a:xfrm>
            <a:off x="2484227" y="4147290"/>
            <a:ext cx="5741633" cy="1264276"/>
            <a:chOff x="2484227" y="4147290"/>
            <a:chExt cx="5741633" cy="1264276"/>
          </a:xfrm>
        </p:grpSpPr>
        <p:sp>
          <p:nvSpPr>
            <p:cNvPr id="15" name="TextBox 14"/>
            <p:cNvSpPr txBox="1"/>
            <p:nvPr/>
          </p:nvSpPr>
          <p:spPr>
            <a:xfrm>
              <a:off x="4895553" y="4727645"/>
              <a:ext cx="3330307" cy="474609"/>
            </a:xfrm>
            <a:prstGeom prst="rect">
              <a:avLst/>
            </a:prstGeom>
            <a:noFill/>
          </p:spPr>
          <p:txBody>
            <a:bodyPr wrap="square" rtlCol="0">
              <a:spAutoFit/>
            </a:bodyPr>
            <a:lstStyle/>
            <a:p>
              <a:r>
                <a:rPr lang="en-US" sz="2400" b="0" dirty="0">
                  <a:latin typeface="+mn-lt"/>
                </a:rPr>
                <a:t>Breakthrough</a:t>
              </a:r>
            </a:p>
          </p:txBody>
        </p:sp>
        <p:cxnSp>
          <p:nvCxnSpPr>
            <p:cNvPr id="17" name="Straight Arrow Connector 16"/>
            <p:cNvCxnSpPr>
              <a:cxnSpLocks/>
            </p:cNvCxnSpPr>
            <p:nvPr/>
          </p:nvCxnSpPr>
          <p:spPr bwMode="auto">
            <a:xfrm flipH="1" flipV="1">
              <a:off x="4785675" y="4147290"/>
              <a:ext cx="731190" cy="580355"/>
            </a:xfrm>
            <a:prstGeom prst="straightConnector1">
              <a:avLst/>
            </a:prstGeom>
            <a:solidFill>
              <a:schemeClr val="accent1"/>
            </a:solidFill>
            <a:ln w="12700" cap="flat" cmpd="sng" algn="ctr">
              <a:solidFill>
                <a:schemeClr val="tx1"/>
              </a:solidFill>
              <a:prstDash val="solid"/>
              <a:round/>
              <a:headEnd type="none" w="lg" len="med"/>
              <a:tailEnd type="arrow"/>
            </a:ln>
            <a:effectLst/>
          </p:spPr>
        </p:cxnSp>
        <p:cxnSp>
          <p:nvCxnSpPr>
            <p:cNvPr id="18" name="Straight Arrow Connector 17"/>
            <p:cNvCxnSpPr>
              <a:stCxn id="15" idx="1"/>
            </p:cNvCxnSpPr>
            <p:nvPr/>
          </p:nvCxnSpPr>
          <p:spPr bwMode="auto">
            <a:xfrm flipH="1">
              <a:off x="2484227" y="4964950"/>
              <a:ext cx="2411326" cy="446616"/>
            </a:xfrm>
            <a:prstGeom prst="straightConnector1">
              <a:avLst/>
            </a:prstGeom>
            <a:solidFill>
              <a:schemeClr val="accent1"/>
            </a:solidFill>
            <a:ln w="12700" cap="flat" cmpd="sng" algn="ctr">
              <a:solidFill>
                <a:schemeClr val="tx1"/>
              </a:solidFill>
              <a:prstDash val="solid"/>
              <a:round/>
              <a:headEnd type="none" w="lg" len="med"/>
              <a:tailEnd type="arrow"/>
            </a:ln>
            <a:effectLst/>
          </p:spPr>
        </p:cxnSp>
      </p:grpSp>
      <p:sp>
        <p:nvSpPr>
          <p:cNvPr id="12" name="TextBox 11"/>
          <p:cNvSpPr txBox="1"/>
          <p:nvPr/>
        </p:nvSpPr>
        <p:spPr>
          <a:xfrm>
            <a:off x="4997083" y="3839063"/>
            <a:ext cx="1252266" cy="400110"/>
          </a:xfrm>
          <a:prstGeom prst="rect">
            <a:avLst/>
          </a:prstGeom>
          <a:noFill/>
        </p:spPr>
        <p:txBody>
          <a:bodyPr wrap="none" rtlCol="0">
            <a:spAutoFit/>
          </a:bodyPr>
          <a:lstStyle/>
          <a:p>
            <a:r>
              <a:rPr lang="en-US" sz="2000" b="0" dirty="0"/>
              <a:t>0.65 mg/L</a:t>
            </a:r>
          </a:p>
        </p:txBody>
      </p:sp>
      <p:sp>
        <p:nvSpPr>
          <p:cNvPr id="19" name="TextBox 18"/>
          <p:cNvSpPr txBox="1"/>
          <p:nvPr/>
        </p:nvSpPr>
        <p:spPr>
          <a:xfrm>
            <a:off x="1559723" y="4455619"/>
            <a:ext cx="1369539" cy="400110"/>
          </a:xfrm>
          <a:prstGeom prst="rect">
            <a:avLst/>
          </a:prstGeom>
          <a:noFill/>
        </p:spPr>
        <p:txBody>
          <a:bodyPr wrap="square" rtlCol="0">
            <a:spAutoFit/>
          </a:bodyPr>
          <a:lstStyle/>
          <a:p>
            <a:r>
              <a:rPr lang="en-US" sz="2000" b="0" dirty="0"/>
              <a:t>1.55 mg/L</a:t>
            </a:r>
          </a:p>
        </p:txBody>
      </p:sp>
    </p:spTree>
    <p:extLst>
      <p:ext uri="{BB962C8B-B14F-4D97-AF65-F5344CB8AC3E}">
        <p14:creationId xmlns:p14="http://schemas.microsoft.com/office/powerpoint/2010/main" val="33346648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61288" cy="1143000"/>
          </a:xfrm>
        </p:spPr>
        <p:txBody>
          <a:bodyPr/>
          <a:lstStyle/>
          <a:p>
            <a:r>
              <a:rPr lang="en-US" dirty="0"/>
              <a:t>Head loss and filter-fraction-loaded increase linearly together</a:t>
            </a:r>
          </a:p>
        </p:txBody>
      </p:sp>
      <p:sp>
        <p:nvSpPr>
          <p:cNvPr id="3" name="Content Placeholder 2"/>
          <p:cNvSpPr>
            <a:spLocks noGrp="1"/>
          </p:cNvSpPr>
          <p:nvPr>
            <p:ph idx="1"/>
          </p:nvPr>
        </p:nvSpPr>
        <p:spPr>
          <a:xfrm>
            <a:off x="457200" y="1600200"/>
            <a:ext cx="9610253" cy="4525963"/>
          </a:xfrm>
        </p:spPr>
        <p:txBody>
          <a:bodyPr/>
          <a:lstStyle/>
          <a:p>
            <a:r>
              <a:rPr lang="en-US" dirty="0"/>
              <a:t>Head loss continues to increase after the active zone reaches the filter effluent</a:t>
            </a:r>
          </a:p>
          <a:p>
            <a:r>
              <a:rPr lang="en-US" dirty="0"/>
              <a:t>Head loss increases MORE SLOWLY after the active zone reaches the filter effluent</a:t>
            </a:r>
          </a:p>
          <a:p>
            <a:r>
              <a:rPr lang="en-US" dirty="0"/>
              <a:t>Either pores are slowly constricting more</a:t>
            </a:r>
          </a:p>
          <a:p>
            <a:r>
              <a:rPr lang="en-US" dirty="0"/>
              <a:t>Or the flocs that make the constriction are becoming less porous as they fill up with small particles</a:t>
            </a:r>
          </a:p>
          <a:p>
            <a:endParaRPr lang="en-US" dirty="0"/>
          </a:p>
        </p:txBody>
      </p:sp>
      <p:pic>
        <p:nvPicPr>
          <p:cNvPr id="4" name="Picture 3">
            <a:extLst>
              <a:ext uri="{FF2B5EF4-FFF2-40B4-BE49-F238E27FC236}">
                <a16:creationId xmlns:a16="http://schemas.microsoft.com/office/drawing/2014/main" id="{64D98414-EF02-4352-B888-B51C88A29932}"/>
              </a:ext>
            </a:extLst>
          </p:cNvPr>
          <p:cNvPicPr>
            <a:picLocks noChangeAspect="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0004079" y="1"/>
            <a:ext cx="2402100" cy="1535036"/>
          </a:xfrm>
          <a:prstGeom prst="rect">
            <a:avLst/>
          </a:prstGeom>
        </p:spPr>
      </p:pic>
      <p:grpSp>
        <p:nvGrpSpPr>
          <p:cNvPr id="5" name="Group 4">
            <a:extLst>
              <a:ext uri="{FF2B5EF4-FFF2-40B4-BE49-F238E27FC236}">
                <a16:creationId xmlns:a16="http://schemas.microsoft.com/office/drawing/2014/main" id="{6E331568-FEE3-4653-8B95-D99E7101A350}"/>
              </a:ext>
            </a:extLst>
          </p:cNvPr>
          <p:cNvGrpSpPr>
            <a:grpSpLocks noChangeAspect="1"/>
          </p:cNvGrpSpPr>
          <p:nvPr/>
        </p:nvGrpSpPr>
        <p:grpSpPr>
          <a:xfrm>
            <a:off x="11199274" y="1911739"/>
            <a:ext cx="782664" cy="4479010"/>
            <a:chOff x="6465492" y="1712562"/>
            <a:chExt cx="782664" cy="4479010"/>
          </a:xfrm>
        </p:grpSpPr>
        <p:sp>
          <p:nvSpPr>
            <p:cNvPr id="6" name="Rectangle 5">
              <a:extLst>
                <a:ext uri="{FF2B5EF4-FFF2-40B4-BE49-F238E27FC236}">
                  <a16:creationId xmlns:a16="http://schemas.microsoft.com/office/drawing/2014/main" id="{DF057E4F-FBD8-4D86-B297-F3D88854B7B0}"/>
                </a:ext>
              </a:extLst>
            </p:cNvPr>
            <p:cNvSpPr/>
            <p:nvPr/>
          </p:nvSpPr>
          <p:spPr bwMode="auto">
            <a:xfrm>
              <a:off x="6465492" y="1712562"/>
              <a:ext cx="782664" cy="1828800"/>
            </a:xfrm>
            <a:prstGeom prst="rect">
              <a:avLst/>
            </a:prstGeom>
            <a:solidFill>
              <a:schemeClr val="accent6">
                <a:lumMod val="50000"/>
              </a:schemeClr>
            </a:soli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7" name="Rectangle 6">
              <a:extLst>
                <a:ext uri="{FF2B5EF4-FFF2-40B4-BE49-F238E27FC236}">
                  <a16:creationId xmlns:a16="http://schemas.microsoft.com/office/drawing/2014/main" id="{879F8BD0-EB88-49FE-A342-5918DAD7E95B}"/>
                </a:ext>
              </a:extLst>
            </p:cNvPr>
            <p:cNvSpPr/>
            <p:nvPr/>
          </p:nvSpPr>
          <p:spPr bwMode="auto">
            <a:xfrm>
              <a:off x="6465492" y="3504354"/>
              <a:ext cx="782664" cy="1828800"/>
            </a:xfrm>
            <a:prstGeom prst="rect">
              <a:avLst/>
            </a:prstGeom>
            <a:gradFill>
              <a:gsLst>
                <a:gs pos="0">
                  <a:schemeClr val="accent6">
                    <a:lumMod val="50000"/>
                  </a:schemeClr>
                </a:gs>
                <a:gs pos="100000">
                  <a:schemeClr val="bg1"/>
                </a:gs>
              </a:gsLst>
              <a:lin ang="5400000" scaled="0"/>
            </a:gra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8" name="Rectangle 7">
              <a:extLst>
                <a:ext uri="{FF2B5EF4-FFF2-40B4-BE49-F238E27FC236}">
                  <a16:creationId xmlns:a16="http://schemas.microsoft.com/office/drawing/2014/main" id="{54E7B946-5833-4069-AB3C-741F02CCBEC8}"/>
                </a:ext>
              </a:extLst>
            </p:cNvPr>
            <p:cNvSpPr/>
            <p:nvPr/>
          </p:nvSpPr>
          <p:spPr bwMode="auto">
            <a:xfrm>
              <a:off x="6465492" y="1712562"/>
              <a:ext cx="782664" cy="4479010"/>
            </a:xfrm>
            <a:prstGeom prst="rect">
              <a:avLst/>
            </a:prstGeom>
            <a:no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grpSp>
      <p:sp>
        <p:nvSpPr>
          <p:cNvPr id="9" name="Right Brace 8">
            <a:extLst>
              <a:ext uri="{FF2B5EF4-FFF2-40B4-BE49-F238E27FC236}">
                <a16:creationId xmlns:a16="http://schemas.microsoft.com/office/drawing/2014/main" id="{FEB755A0-C48D-4CE5-9BD6-E430231A3632}"/>
              </a:ext>
            </a:extLst>
          </p:cNvPr>
          <p:cNvSpPr>
            <a:spLocks noChangeAspect="1"/>
          </p:cNvSpPr>
          <p:nvPr/>
        </p:nvSpPr>
        <p:spPr bwMode="auto">
          <a:xfrm rot="10800000">
            <a:off x="10813636" y="3612755"/>
            <a:ext cx="373711" cy="1828800"/>
          </a:xfrm>
          <a:prstGeom prst="rightBrace">
            <a:avLst/>
          </a:prstGeom>
          <a:solidFill>
            <a:schemeClr val="bg1"/>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0" name="TextBox 9">
            <a:extLst>
              <a:ext uri="{FF2B5EF4-FFF2-40B4-BE49-F238E27FC236}">
                <a16:creationId xmlns:a16="http://schemas.microsoft.com/office/drawing/2014/main" id="{3D60AB0A-F2E1-4BC6-8401-F542F899D5C1}"/>
              </a:ext>
            </a:extLst>
          </p:cNvPr>
          <p:cNvSpPr txBox="1">
            <a:spLocks noChangeAspect="1"/>
          </p:cNvSpPr>
          <p:nvPr/>
        </p:nvSpPr>
        <p:spPr>
          <a:xfrm>
            <a:off x="10022185" y="4192271"/>
            <a:ext cx="911191" cy="738664"/>
          </a:xfrm>
          <a:prstGeom prst="rect">
            <a:avLst/>
          </a:prstGeom>
          <a:noFill/>
        </p:spPr>
        <p:txBody>
          <a:bodyPr wrap="square" rtlCol="0">
            <a:spAutoFit/>
          </a:bodyPr>
          <a:lstStyle/>
          <a:p>
            <a:r>
              <a:rPr lang="en-US" sz="1400" b="0" dirty="0">
                <a:latin typeface="+mn-lt"/>
              </a:rPr>
              <a:t>Active Filtration zone</a:t>
            </a:r>
          </a:p>
        </p:txBody>
      </p:sp>
      <p:sp>
        <p:nvSpPr>
          <p:cNvPr id="11" name="Right Brace 10">
            <a:extLst>
              <a:ext uri="{FF2B5EF4-FFF2-40B4-BE49-F238E27FC236}">
                <a16:creationId xmlns:a16="http://schemas.microsoft.com/office/drawing/2014/main" id="{6246AA97-3558-43ED-8A64-9D306ADFA401}"/>
              </a:ext>
            </a:extLst>
          </p:cNvPr>
          <p:cNvSpPr>
            <a:spLocks noChangeAspect="1"/>
          </p:cNvSpPr>
          <p:nvPr/>
        </p:nvSpPr>
        <p:spPr bwMode="auto">
          <a:xfrm rot="10800000">
            <a:off x="10808089" y="1911739"/>
            <a:ext cx="373711" cy="1701016"/>
          </a:xfrm>
          <a:prstGeom prst="rightBrace">
            <a:avLst/>
          </a:prstGeom>
          <a:solidFill>
            <a:schemeClr val="bg1"/>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2" name="TextBox 11">
            <a:extLst>
              <a:ext uri="{FF2B5EF4-FFF2-40B4-BE49-F238E27FC236}">
                <a16:creationId xmlns:a16="http://schemas.microsoft.com/office/drawing/2014/main" id="{1A68F5B4-7EF1-4DB9-BF6A-DA4891580E5C}"/>
              </a:ext>
            </a:extLst>
          </p:cNvPr>
          <p:cNvSpPr txBox="1">
            <a:spLocks noChangeAspect="1"/>
          </p:cNvSpPr>
          <p:nvPr/>
        </p:nvSpPr>
        <p:spPr>
          <a:xfrm>
            <a:off x="10022185" y="2405389"/>
            <a:ext cx="911191" cy="523220"/>
          </a:xfrm>
          <a:prstGeom prst="rect">
            <a:avLst/>
          </a:prstGeom>
          <a:noFill/>
        </p:spPr>
        <p:txBody>
          <a:bodyPr wrap="square" rtlCol="0">
            <a:spAutoFit/>
          </a:bodyPr>
          <a:lstStyle/>
          <a:p>
            <a:r>
              <a:rPr lang="en-US" sz="1400" b="0" dirty="0">
                <a:latin typeface="+mn-lt"/>
              </a:rPr>
              <a:t>Loaded zone</a:t>
            </a:r>
          </a:p>
        </p:txBody>
      </p:sp>
      <p:sp>
        <p:nvSpPr>
          <p:cNvPr id="13" name="TextBox 12">
            <a:extLst>
              <a:ext uri="{FF2B5EF4-FFF2-40B4-BE49-F238E27FC236}">
                <a16:creationId xmlns:a16="http://schemas.microsoft.com/office/drawing/2014/main" id="{C08CBEF1-51AD-4918-8648-0FF983061B03}"/>
              </a:ext>
            </a:extLst>
          </p:cNvPr>
          <p:cNvSpPr txBox="1">
            <a:spLocks noChangeAspect="1"/>
          </p:cNvSpPr>
          <p:nvPr/>
        </p:nvSpPr>
        <p:spPr>
          <a:xfrm>
            <a:off x="10251732" y="5659798"/>
            <a:ext cx="911191" cy="523220"/>
          </a:xfrm>
          <a:prstGeom prst="rect">
            <a:avLst/>
          </a:prstGeom>
          <a:noFill/>
        </p:spPr>
        <p:txBody>
          <a:bodyPr wrap="square" rtlCol="0">
            <a:spAutoFit/>
          </a:bodyPr>
          <a:lstStyle/>
          <a:p>
            <a:r>
              <a:rPr lang="en-US" sz="1400" b="0" dirty="0">
                <a:latin typeface="+mn-lt"/>
              </a:rPr>
              <a:t>Clean zone</a:t>
            </a:r>
          </a:p>
        </p:txBody>
      </p:sp>
      <p:sp>
        <p:nvSpPr>
          <p:cNvPr id="14" name="Right Brace 13">
            <a:extLst>
              <a:ext uri="{FF2B5EF4-FFF2-40B4-BE49-F238E27FC236}">
                <a16:creationId xmlns:a16="http://schemas.microsoft.com/office/drawing/2014/main" id="{E90293A0-4ABC-4749-A351-4B07DE63E587}"/>
              </a:ext>
            </a:extLst>
          </p:cNvPr>
          <p:cNvSpPr>
            <a:spLocks noChangeAspect="1"/>
          </p:cNvSpPr>
          <p:nvPr/>
        </p:nvSpPr>
        <p:spPr bwMode="auto">
          <a:xfrm rot="10800000">
            <a:off x="10808088" y="5441556"/>
            <a:ext cx="373711" cy="949193"/>
          </a:xfrm>
          <a:prstGeom prst="rightBrace">
            <a:avLst/>
          </a:prstGeom>
          <a:solidFill>
            <a:schemeClr val="bg1"/>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Tree>
    <p:extLst>
      <p:ext uri="{BB962C8B-B14F-4D97-AF65-F5344CB8AC3E}">
        <p14:creationId xmlns:p14="http://schemas.microsoft.com/office/powerpoint/2010/main" val="332269074"/>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OUTPUTDPI" val="1200"/>
  <p:tag name="ORIGINALHEIGHT" val="160.4799"/>
  <p:tag name="ORIGINALWIDTH" val="791.1511"/>
  <p:tag name="LATEXADDIN" val="\documentclass{article}&#10;\usepackage{amsmath}&#10;\pagestyle{empty}&#10;\begin{document}&#10;&#10;$$d = d_0 i^\frac{1}{D_{Fractal}}$$&#10;&#10;&#10;\end{document}"/>
  <p:tag name="IGUANATEXSIZE" val="44"/>
  <p:tag name="IGUANATEXCURSOR" val="116"/>
  <p:tag name="TRANSPARENCY" val="True"/>
  <p:tag name="FILENAME" val=""/>
  <p:tag name="LATEXENGINEID" val="0"/>
  <p:tag name="TEMPFOLDER" val="C:\Temp\"/>
  <p:tag name="LATEXFORMHEIGHT" val="312"/>
  <p:tag name="LATEXFORMWIDTH" val="384"/>
  <p:tag name="LATEXFORMWRAP" val="True"/>
  <p:tag name="BITMAPVECTOR" val="0"/>
</p:tagLst>
</file>

<file path=ppt/tags/tag2.xml><?xml version="1.0" encoding="utf-8"?>
<p:tagLst xmlns:a="http://schemas.openxmlformats.org/drawingml/2006/main" xmlns:r="http://schemas.openxmlformats.org/officeDocument/2006/relationships" xmlns:p="http://schemas.openxmlformats.org/presentationml/2006/main">
  <p:tag name="OUTPUTDPI" val="1200"/>
  <p:tag name="ORIGINALHEIGHT" val="160.4799"/>
  <p:tag name="ORIGINALWIDTH" val="837.6453"/>
  <p:tag name="LATEXADDIN" val="\documentclass{article}&#10;\usepackage{amsmath}&#10;\pagestyle{empty}&#10;\begin{document}&#10;&#10;$$\rlap{-}V = \rlap{-}V_0 i^\frac{3}{D_{Fractal}}$$&#10;&#10;&#10;\end{document}"/>
  <p:tag name="IGUANATEXSIZE" val="20"/>
  <p:tag name="IGUANATEXCURSOR" val="103"/>
  <p:tag name="TRANSPARENCY" val="True"/>
  <p:tag name="FILENAME" val=""/>
  <p:tag name="LATEXENGINEID" val="0"/>
  <p:tag name="TEMPFOLDER" val="C:\Temp\"/>
  <p:tag name="LATEXFORMHEIGHT" val="312"/>
  <p:tag name="LATEXFORMWIDTH" val="384"/>
  <p:tag name="LATEXFORMWRAP" val="True"/>
  <p:tag name="BITMAPVECTOR" val="0"/>
</p:tagLst>
</file>

<file path=ppt/tags/tag3.xml><?xml version="1.0" encoding="utf-8"?>
<p:tagLst xmlns:a="http://schemas.openxmlformats.org/drawingml/2006/main" xmlns:r="http://schemas.openxmlformats.org/officeDocument/2006/relationships" xmlns:p="http://schemas.openxmlformats.org/presentationml/2006/main">
  <p:tag name="OUTPUTDPI" val="1200"/>
  <p:tag name="ORIGINALHEIGHT" val="274.4657"/>
  <p:tag name="ORIGINALWIDTH" val="997.3754"/>
  <p:tag name="LATEXADDIN" val="\documentclass{article}&#10;\usepackage{amsmath}&#10;\pagestyle{empty}&#10;\begin{document}&#10;&#10;$$\frac{\rlap{-}V}{i \rlap{-}V_0} = \frac{\rlap{-}V_0}{i \rlap{-}V_0} i^\frac{3}{D_{Fractal}}$$&#10;&#10;&#10;\end{document}"/>
  <p:tag name="IGUANATEXSIZE" val="20"/>
  <p:tag name="IGUANATEXCURSOR" val="146"/>
  <p:tag name="TRANSPARENCY" val="True"/>
  <p:tag name="FILENAME" val=""/>
  <p:tag name="LATEXENGINEID" val="0"/>
  <p:tag name="TEMPFOLDER" val="C:\Temp\"/>
  <p:tag name="LATEXFORMHEIGHT" val="312"/>
  <p:tag name="LATEXFORMWIDTH" val="384"/>
  <p:tag name="LATEXFORMWRAP" val="True"/>
  <p:tag name="BITMAPVECTOR" val="0"/>
</p:tagLst>
</file>

<file path=ppt/tags/tag4.xml><?xml version="1.0" encoding="utf-8"?>
<p:tagLst xmlns:a="http://schemas.openxmlformats.org/drawingml/2006/main" xmlns:r="http://schemas.openxmlformats.org/officeDocument/2006/relationships" xmlns:p="http://schemas.openxmlformats.org/presentationml/2006/main">
  <p:tag name="OUTPUTDPI" val="1200"/>
  <p:tag name="ORIGINALHEIGHT" val="275.9655"/>
  <p:tag name="ORIGINALWIDTH" val="1022.872"/>
  <p:tag name="LATEXADDIN" val="\documentclass{article}&#10;\usepackage{amsmath}&#10;\pagestyle{empty}&#10;\begin{document}&#10;&#10;$$\frac{\rlap{-}V}{i \rlap{-}V_0} =  i^{\left( \frac{3-D_{Fractal}}{D_{Fractal}} \right)} $$&#10;&#10;&#10;\end{document}"/>
  <p:tag name="IGUANATEXSIZE" val="20"/>
  <p:tag name="IGUANATEXCURSOR" val="110"/>
  <p:tag name="TRANSPARENCY" val="True"/>
  <p:tag name="FILENAME" val=""/>
  <p:tag name="LATEXENGINEID" val="0"/>
  <p:tag name="TEMPFOLDER" val="C:\Temp\"/>
  <p:tag name="LATEXFORMHEIGHT" val="312"/>
  <p:tag name="LATEXFORMWIDTH" val="384"/>
  <p:tag name="LATEXFORMWRAP" val="True"/>
  <p:tag name="BITMAPVECTOR" val="0"/>
</p:tagLst>
</file>

<file path=ppt/tags/tag5.xml><?xml version="1.0" encoding="utf-8"?>
<p:tagLst xmlns:a="http://schemas.openxmlformats.org/drawingml/2006/main" xmlns:r="http://schemas.openxmlformats.org/officeDocument/2006/relationships" xmlns:p="http://schemas.openxmlformats.org/presentationml/2006/main">
  <p:tag name="OUTPUTDPI" val="1200"/>
  <p:tag name="ORIGINALHEIGHT" val="274.4657"/>
  <p:tag name="ORIGINALWIDTH" val="171.7285"/>
  <p:tag name="LATEXADDIN" val="\documentclass{article}&#10;\usepackage{amsmath}&#10;\pagestyle{empty}&#10;\begin{document}&#10;&#10;$$\frac{\rlap{-}V}{i \rlap{-}V_0}$$&#10;&#10;&#10;\end{document}"/>
  <p:tag name="IGUANATEXSIZE" val="20"/>
  <p:tag name="IGUANATEXCURSOR" val="116"/>
  <p:tag name="TRANSPARENCY" val="True"/>
  <p:tag name="FILENAME" val=""/>
  <p:tag name="LATEXENGINEID" val="0"/>
  <p:tag name="TEMPFOLDER" val="C:\Temp\"/>
  <p:tag name="LATEXFORMHEIGHT" val="312"/>
  <p:tag name="LATEXFORMWIDTH" val="384"/>
  <p:tag name="LATEXFORMWRAP" val="True"/>
  <p:tag name="BITMAPVECTOR" val="0"/>
</p:tagLst>
</file>

<file path=ppt/theme/theme1.xml><?xml version="1.0" encoding="utf-8"?>
<a:theme xmlns:a="http://schemas.openxmlformats.org/drawingml/2006/main" name="SWOT 2021">
  <a:themeElements>
    <a:clrScheme name="present colors">
      <a:dk1>
        <a:srgbClr val="000000"/>
      </a:dk1>
      <a:lt1>
        <a:srgbClr val="FFFFFF"/>
      </a:lt1>
      <a:dk2>
        <a:srgbClr val="00005A"/>
      </a:dk2>
      <a:lt2>
        <a:srgbClr val="12037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1_AguaClara the road">
      <a:majorFont>
        <a:latin typeface="Candara"/>
        <a:ea typeface=""/>
        <a:cs typeface=""/>
      </a:majorFont>
      <a:minorFont>
        <a:latin typeface="Candar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SWOT 2021" id="{306B4164-DC53-4581-8FA2-40B7F9389F30}" vid="{98F8E750-724B-47D5-9A8C-6ABDA1DBFED5}"/>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Monroe's Lectures</Template>
  <TotalTime>120352</TotalTime>
  <Words>1296</Words>
  <Application>Microsoft Office PowerPoint</Application>
  <PresentationFormat>Widescreen</PresentationFormat>
  <Paragraphs>144</Paragraphs>
  <Slides>21</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Candara</vt:lpstr>
      <vt:lpstr>Times New Roman</vt:lpstr>
      <vt:lpstr>Wingdings</vt:lpstr>
      <vt:lpstr>Century Gothic</vt:lpstr>
      <vt:lpstr>Symbol</vt:lpstr>
      <vt:lpstr>Arial</vt:lpstr>
      <vt:lpstr>SWOT 2021</vt:lpstr>
      <vt:lpstr>Filtration Model</vt:lpstr>
      <vt:lpstr>Filtration mysteries</vt:lpstr>
      <vt:lpstr>Direct filtration, so this wasn’t after plate settlers…</vt:lpstr>
      <vt:lpstr>PowerPoint Presentation</vt:lpstr>
      <vt:lpstr>Active filtration zone slowly moves down through the filter</vt:lpstr>
      <vt:lpstr>Active Filtration zone</vt:lpstr>
      <vt:lpstr>Evolving Constriction Geometry</vt:lpstr>
      <vt:lpstr>Head loss in Filters is close to linear before breakthrough</vt:lpstr>
      <vt:lpstr>Head loss and filter-fraction-loaded increase linearly together</vt:lpstr>
      <vt:lpstr>Breakthrough happens sooner with higher coagulant dose!</vt:lpstr>
      <vt:lpstr>Flocs deposit at the smallest pore formed by the sand where streamlines converge</vt:lpstr>
      <vt:lpstr>Filter pore physics</vt:lpstr>
      <vt:lpstr>Pore constriction</vt:lpstr>
      <vt:lpstr>Pore Physics</vt:lpstr>
      <vt:lpstr>Why is head loss at failure lower at higher coagulant dose?</vt:lpstr>
      <vt:lpstr>Influent floc size distribution might have a major influence on performance</vt:lpstr>
      <vt:lpstr>Volume occupied by flocs increases as flocs increase in size</vt:lpstr>
      <vt:lpstr>Reducing the capture velocity on the plate settlers increases filter run times!</vt:lpstr>
      <vt:lpstr>Why might larger media (anthracite on top of sand) help?</vt:lpstr>
      <vt:lpstr>Summary</vt:lpstr>
      <vt:lpstr>Parting challenge </vt:lpstr>
    </vt:vector>
  </TitlesOfParts>
  <Company>Cornell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Filtration Theory</dc:title>
  <dc:creator>Monroe Weber-Shirk</dc:creator>
  <cp:lastModifiedBy>Monroe Weber-Shirk</cp:lastModifiedBy>
  <cp:revision>5863</cp:revision>
  <cp:lastPrinted>2014-11-08T19:01:33Z</cp:lastPrinted>
  <dcterms:created xsi:type="dcterms:W3CDTF">2004-05-06T14:53:47Z</dcterms:created>
  <dcterms:modified xsi:type="dcterms:W3CDTF">2022-03-22T16:46:43Z</dcterms:modified>
</cp:coreProperties>
</file>